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sldIdLst>
    <p:sldId id="283" r:id="rId2"/>
    <p:sldId id="361" r:id="rId3"/>
    <p:sldId id="389" r:id="rId4"/>
    <p:sldId id="362" r:id="rId5"/>
    <p:sldId id="363" r:id="rId6"/>
    <p:sldId id="349" r:id="rId7"/>
    <p:sldId id="367" r:id="rId8"/>
    <p:sldId id="372" r:id="rId9"/>
    <p:sldId id="373" r:id="rId10"/>
    <p:sldId id="374" r:id="rId11"/>
    <p:sldId id="375" r:id="rId12"/>
    <p:sldId id="376" r:id="rId13"/>
    <p:sldId id="377" r:id="rId14"/>
    <p:sldId id="378" r:id="rId15"/>
    <p:sldId id="379" r:id="rId16"/>
    <p:sldId id="368" r:id="rId17"/>
    <p:sldId id="365" r:id="rId18"/>
    <p:sldId id="380" r:id="rId19"/>
    <p:sldId id="369" r:id="rId20"/>
    <p:sldId id="381" r:id="rId21"/>
    <p:sldId id="382" r:id="rId22"/>
    <p:sldId id="393" r:id="rId23"/>
    <p:sldId id="394" r:id="rId24"/>
    <p:sldId id="370" r:id="rId25"/>
    <p:sldId id="384" r:id="rId26"/>
    <p:sldId id="385" r:id="rId27"/>
    <p:sldId id="386" r:id="rId28"/>
    <p:sldId id="392" r:id="rId29"/>
    <p:sldId id="383" r:id="rId30"/>
    <p:sldId id="371" r:id="rId31"/>
    <p:sldId id="388" r:id="rId32"/>
    <p:sldId id="387" r:id="rId33"/>
    <p:sldId id="390" r:id="rId34"/>
    <p:sldId id="391" r:id="rId35"/>
    <p:sldId id="364" r:id="rId36"/>
    <p:sldId id="366" r:id="rId37"/>
    <p:sldId id="284" r:id="rId38"/>
    <p:sldId id="354" r:id="rId39"/>
    <p:sldId id="356"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0E73ED"/>
    <a:srgbClr val="7AC4F0"/>
    <a:srgbClr val="072A40"/>
    <a:srgbClr val="010609"/>
    <a:srgbClr val="1C3787"/>
    <a:srgbClr val="DB5E00"/>
    <a:srgbClr val="F7D600"/>
    <a:srgbClr val="082A68"/>
    <a:srgbClr val="A9B2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500" autoAdjust="0"/>
    <p:restoredTop sz="94660"/>
  </p:normalViewPr>
  <p:slideViewPr>
    <p:cSldViewPr snapToGrid="0">
      <p:cViewPr varScale="1">
        <p:scale>
          <a:sx n="71" d="100"/>
          <a:sy n="71" d="100"/>
        </p:scale>
        <p:origin x="72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717E5E-3A74-4601-96CF-4066772410A4}"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n-US"/>
        </a:p>
      </dgm:t>
    </dgm:pt>
    <dgm:pt modelId="{19140E19-28EF-4496-BEFE-12D027CA2101}">
      <dgm:prSet phldrT="[Text]" custT="1"/>
      <dgm:spPr>
        <a:ln>
          <a:solidFill>
            <a:srgbClr val="002060"/>
          </a:solidFill>
        </a:ln>
      </dgm:spPr>
      <dgm:t>
        <a:bodyPr/>
        <a:lstStyle/>
        <a:p>
          <a:r>
            <a:rPr lang="en-US" sz="1700" dirty="0" smtClean="0">
              <a:solidFill>
                <a:srgbClr val="002060"/>
              </a:solidFill>
            </a:rPr>
            <a:t>How do we create an Online Presence that visitors would love to visit? </a:t>
          </a:r>
          <a:endParaRPr lang="en-US" sz="1700" dirty="0">
            <a:solidFill>
              <a:srgbClr val="002060"/>
            </a:solidFill>
          </a:endParaRPr>
        </a:p>
      </dgm:t>
    </dgm:pt>
    <dgm:pt modelId="{0FEA039D-ED92-4616-AAD1-90047708087B}" type="parTrans" cxnId="{6EDCC1D7-B7B2-4487-82C2-4DED2CCBFC99}">
      <dgm:prSet/>
      <dgm:spPr/>
      <dgm:t>
        <a:bodyPr/>
        <a:lstStyle/>
        <a:p>
          <a:endParaRPr lang="en-US" sz="1700"/>
        </a:p>
      </dgm:t>
    </dgm:pt>
    <dgm:pt modelId="{D2F05A5F-7335-4E26-A058-C8CACB34F083}" type="sibTrans" cxnId="{6EDCC1D7-B7B2-4487-82C2-4DED2CCBFC99}">
      <dgm:prSet/>
      <dgm:spPr/>
      <dgm:t>
        <a:bodyPr/>
        <a:lstStyle/>
        <a:p>
          <a:endParaRPr lang="en-US" sz="1700"/>
        </a:p>
      </dgm:t>
    </dgm:pt>
    <dgm:pt modelId="{083878A6-6F25-4CA2-962E-B889CD181CAE}">
      <dgm:prSet custT="1"/>
      <dgm:spPr>
        <a:ln>
          <a:solidFill>
            <a:srgbClr val="002060"/>
          </a:solidFill>
        </a:ln>
      </dgm:spPr>
      <dgm:t>
        <a:bodyPr/>
        <a:lstStyle/>
        <a:p>
          <a:r>
            <a:rPr lang="en-US" sz="1700" dirty="0" smtClean="0">
              <a:solidFill>
                <a:srgbClr val="002060"/>
              </a:solidFill>
            </a:rPr>
            <a:t>How do we drive traffic to our websites in an optimal manner?</a:t>
          </a:r>
        </a:p>
      </dgm:t>
    </dgm:pt>
    <dgm:pt modelId="{8D27C82C-7BB3-475D-B420-F208E0302799}" type="parTrans" cxnId="{564F83F7-8135-4F70-8A6F-407A418036F9}">
      <dgm:prSet/>
      <dgm:spPr/>
      <dgm:t>
        <a:bodyPr/>
        <a:lstStyle/>
        <a:p>
          <a:endParaRPr lang="en-US" sz="1700"/>
        </a:p>
      </dgm:t>
    </dgm:pt>
    <dgm:pt modelId="{55FE25C2-2B27-4AC1-A75E-285686F24890}" type="sibTrans" cxnId="{564F83F7-8135-4F70-8A6F-407A418036F9}">
      <dgm:prSet/>
      <dgm:spPr/>
      <dgm:t>
        <a:bodyPr/>
        <a:lstStyle/>
        <a:p>
          <a:endParaRPr lang="en-US" sz="1700"/>
        </a:p>
      </dgm:t>
    </dgm:pt>
    <dgm:pt modelId="{33713FB9-3C30-4F97-84EE-929393F8FF46}">
      <dgm:prSet custT="1"/>
      <dgm:spPr>
        <a:ln>
          <a:solidFill>
            <a:srgbClr val="002060"/>
          </a:solidFill>
        </a:ln>
      </dgm:spPr>
      <dgm:t>
        <a:bodyPr/>
        <a:lstStyle/>
        <a:p>
          <a:r>
            <a:rPr lang="en-US" sz="1700" dirty="0" smtClean="0">
              <a:solidFill>
                <a:srgbClr val="002060"/>
              </a:solidFill>
            </a:rPr>
            <a:t>How do we optimize our website to provide an engaging experience?</a:t>
          </a:r>
        </a:p>
      </dgm:t>
    </dgm:pt>
    <dgm:pt modelId="{2280FB3B-9BA5-4E44-B2E1-25D9C6A80759}" type="parTrans" cxnId="{9D9C40CC-7A92-4072-AE1A-645AF7B79589}">
      <dgm:prSet/>
      <dgm:spPr/>
      <dgm:t>
        <a:bodyPr/>
        <a:lstStyle/>
        <a:p>
          <a:endParaRPr lang="en-US" sz="1700"/>
        </a:p>
      </dgm:t>
    </dgm:pt>
    <dgm:pt modelId="{7566CC12-436C-42F0-AFA2-87412A6C7487}" type="sibTrans" cxnId="{9D9C40CC-7A92-4072-AE1A-645AF7B79589}">
      <dgm:prSet/>
      <dgm:spPr/>
      <dgm:t>
        <a:bodyPr/>
        <a:lstStyle/>
        <a:p>
          <a:endParaRPr lang="en-US" sz="1700"/>
        </a:p>
      </dgm:t>
    </dgm:pt>
    <dgm:pt modelId="{8C427689-07D2-46D5-9B6B-80506878E49C}" type="pres">
      <dgm:prSet presAssocID="{17717E5E-3A74-4601-96CF-4066772410A4}" presName="Name0" presStyleCnt="0">
        <dgm:presLayoutVars>
          <dgm:dir/>
          <dgm:resizeHandles val="exact"/>
        </dgm:presLayoutVars>
      </dgm:prSet>
      <dgm:spPr/>
      <dgm:t>
        <a:bodyPr/>
        <a:lstStyle/>
        <a:p>
          <a:endParaRPr lang="en-IN"/>
        </a:p>
      </dgm:t>
    </dgm:pt>
    <dgm:pt modelId="{D2E4739B-2442-496E-B5F5-27E98369FD49}" type="pres">
      <dgm:prSet presAssocID="{19140E19-28EF-4496-BEFE-12D027CA2101}" presName="composite" presStyleCnt="0"/>
      <dgm:spPr/>
    </dgm:pt>
    <dgm:pt modelId="{C8092AEA-4E85-45B3-9776-F9D530B53F05}" type="pres">
      <dgm:prSet presAssocID="{19140E19-28EF-4496-BEFE-12D027CA2101}" presName="rect1" presStyleLbl="trAlignAcc1" presStyleIdx="0" presStyleCnt="3" custScaleX="129446" custLinFactNeighborX="34088">
        <dgm:presLayoutVars>
          <dgm:bulletEnabled val="1"/>
        </dgm:presLayoutVars>
      </dgm:prSet>
      <dgm:spPr/>
      <dgm:t>
        <a:bodyPr/>
        <a:lstStyle/>
        <a:p>
          <a:endParaRPr lang="en-US"/>
        </a:p>
      </dgm:t>
    </dgm:pt>
    <dgm:pt modelId="{6F9248B8-6EE1-438F-A8F1-AF1BC34F5A2F}" type="pres">
      <dgm:prSet presAssocID="{19140E19-28EF-4496-BEFE-12D027CA2101}" presName="rect2" presStyleLbl="fgImgPlace1" presStyleIdx="0" presStyleCnt="3" custScaleX="190794" custScaleY="70858"/>
      <dgm:spPr>
        <a:blipFill rotWithShape="1">
          <a:blip xmlns:r="http://schemas.openxmlformats.org/officeDocument/2006/relationships" r:embed="rId1"/>
          <a:stretch>
            <a:fillRect/>
          </a:stretch>
        </a:blipFill>
      </dgm:spPr>
    </dgm:pt>
    <dgm:pt modelId="{A454D0C3-0F68-4A48-80F5-FAF63A28275B}" type="pres">
      <dgm:prSet presAssocID="{D2F05A5F-7335-4E26-A058-C8CACB34F083}" presName="sibTrans" presStyleCnt="0"/>
      <dgm:spPr/>
    </dgm:pt>
    <dgm:pt modelId="{1846816D-A7C9-4A08-99C9-602A3729C7F3}" type="pres">
      <dgm:prSet presAssocID="{083878A6-6F25-4CA2-962E-B889CD181CAE}" presName="composite" presStyleCnt="0"/>
      <dgm:spPr/>
    </dgm:pt>
    <dgm:pt modelId="{57968B1A-840C-47BD-90EB-13A29B709397}" type="pres">
      <dgm:prSet presAssocID="{083878A6-6F25-4CA2-962E-B889CD181CAE}" presName="rect1" presStyleLbl="trAlignAcc1" presStyleIdx="1" presStyleCnt="3" custScaleX="128415" custLinFactNeighborX="34088">
        <dgm:presLayoutVars>
          <dgm:bulletEnabled val="1"/>
        </dgm:presLayoutVars>
      </dgm:prSet>
      <dgm:spPr/>
      <dgm:t>
        <a:bodyPr/>
        <a:lstStyle/>
        <a:p>
          <a:endParaRPr lang="en-IN"/>
        </a:p>
      </dgm:t>
    </dgm:pt>
    <dgm:pt modelId="{111D7646-6221-4187-A059-2F7C5EDD3EA4}" type="pres">
      <dgm:prSet presAssocID="{083878A6-6F25-4CA2-962E-B889CD181CAE}" presName="rect2" presStyleLbl="fgImgPlace1" presStyleIdx="1" presStyleCnt="3" custScaleX="169548" custScaleY="87349"/>
      <dgm:spPr>
        <a:blipFill rotWithShape="1">
          <a:blip xmlns:r="http://schemas.openxmlformats.org/officeDocument/2006/relationships" r:embed="rId2"/>
          <a:stretch>
            <a:fillRect/>
          </a:stretch>
        </a:blipFill>
      </dgm:spPr>
    </dgm:pt>
    <dgm:pt modelId="{F0639B4C-D6D3-418A-B1F9-AB77DB944EC9}" type="pres">
      <dgm:prSet presAssocID="{55FE25C2-2B27-4AC1-A75E-285686F24890}" presName="sibTrans" presStyleCnt="0"/>
      <dgm:spPr/>
    </dgm:pt>
    <dgm:pt modelId="{F4227559-B093-4BAC-881C-2B733E991DE5}" type="pres">
      <dgm:prSet presAssocID="{33713FB9-3C30-4F97-84EE-929393F8FF46}" presName="composite" presStyleCnt="0"/>
      <dgm:spPr/>
    </dgm:pt>
    <dgm:pt modelId="{F0D4E895-BB98-4E90-B741-D991110F7275}" type="pres">
      <dgm:prSet presAssocID="{33713FB9-3C30-4F97-84EE-929393F8FF46}" presName="rect1" presStyleLbl="trAlignAcc1" presStyleIdx="2" presStyleCnt="3" custScaleX="128415" custLinFactNeighborX="34088">
        <dgm:presLayoutVars>
          <dgm:bulletEnabled val="1"/>
        </dgm:presLayoutVars>
      </dgm:prSet>
      <dgm:spPr/>
      <dgm:t>
        <a:bodyPr/>
        <a:lstStyle/>
        <a:p>
          <a:endParaRPr lang="en-IN"/>
        </a:p>
      </dgm:t>
    </dgm:pt>
    <dgm:pt modelId="{FC74B881-24FE-4EA6-BCF7-7FBA6A15ADAA}" type="pres">
      <dgm:prSet presAssocID="{33713FB9-3C30-4F97-84EE-929393F8FF46}" presName="rect2" presStyleLbl="fgImgPlace1" presStyleIdx="2" presStyleCnt="3" custScaleX="169548" custScaleY="87349"/>
      <dgm:spPr>
        <a:blipFill rotWithShape="1">
          <a:blip xmlns:r="http://schemas.openxmlformats.org/officeDocument/2006/relationships" r:embed="rId3"/>
          <a:stretch>
            <a:fillRect/>
          </a:stretch>
        </a:blipFill>
      </dgm:spPr>
    </dgm:pt>
  </dgm:ptLst>
  <dgm:cxnLst>
    <dgm:cxn modelId="{620D132F-24FB-4D33-8DD9-1ED9E99BFE5E}" type="presOf" srcId="{083878A6-6F25-4CA2-962E-B889CD181CAE}" destId="{57968B1A-840C-47BD-90EB-13A29B709397}" srcOrd="0" destOrd="0" presId="urn:microsoft.com/office/officeart/2008/layout/PictureStrips"/>
    <dgm:cxn modelId="{564F83F7-8135-4F70-8A6F-407A418036F9}" srcId="{17717E5E-3A74-4601-96CF-4066772410A4}" destId="{083878A6-6F25-4CA2-962E-B889CD181CAE}" srcOrd="1" destOrd="0" parTransId="{8D27C82C-7BB3-475D-B420-F208E0302799}" sibTransId="{55FE25C2-2B27-4AC1-A75E-285686F24890}"/>
    <dgm:cxn modelId="{50D50087-95EA-4270-81A4-C877B2ECAB02}" type="presOf" srcId="{17717E5E-3A74-4601-96CF-4066772410A4}" destId="{8C427689-07D2-46D5-9B6B-80506878E49C}" srcOrd="0" destOrd="0" presId="urn:microsoft.com/office/officeart/2008/layout/PictureStrips"/>
    <dgm:cxn modelId="{483A7437-6B71-4A80-BDB1-107963895789}" type="presOf" srcId="{33713FB9-3C30-4F97-84EE-929393F8FF46}" destId="{F0D4E895-BB98-4E90-B741-D991110F7275}" srcOrd="0" destOrd="0" presId="urn:microsoft.com/office/officeart/2008/layout/PictureStrips"/>
    <dgm:cxn modelId="{6EDCC1D7-B7B2-4487-82C2-4DED2CCBFC99}" srcId="{17717E5E-3A74-4601-96CF-4066772410A4}" destId="{19140E19-28EF-4496-BEFE-12D027CA2101}" srcOrd="0" destOrd="0" parTransId="{0FEA039D-ED92-4616-AAD1-90047708087B}" sibTransId="{D2F05A5F-7335-4E26-A058-C8CACB34F083}"/>
    <dgm:cxn modelId="{9D9C40CC-7A92-4072-AE1A-645AF7B79589}" srcId="{17717E5E-3A74-4601-96CF-4066772410A4}" destId="{33713FB9-3C30-4F97-84EE-929393F8FF46}" srcOrd="2" destOrd="0" parTransId="{2280FB3B-9BA5-4E44-B2E1-25D9C6A80759}" sibTransId="{7566CC12-436C-42F0-AFA2-87412A6C7487}"/>
    <dgm:cxn modelId="{88190424-B373-465F-A077-046F72179C79}" type="presOf" srcId="{19140E19-28EF-4496-BEFE-12D027CA2101}" destId="{C8092AEA-4E85-45B3-9776-F9D530B53F05}" srcOrd="0" destOrd="0" presId="urn:microsoft.com/office/officeart/2008/layout/PictureStrips"/>
    <dgm:cxn modelId="{383805F8-C2EF-419A-8888-2AF5A783217D}" type="presParOf" srcId="{8C427689-07D2-46D5-9B6B-80506878E49C}" destId="{D2E4739B-2442-496E-B5F5-27E98369FD49}" srcOrd="0" destOrd="0" presId="urn:microsoft.com/office/officeart/2008/layout/PictureStrips"/>
    <dgm:cxn modelId="{01F98380-CA32-4FC0-A7D2-8E6A6CD414DD}" type="presParOf" srcId="{D2E4739B-2442-496E-B5F5-27E98369FD49}" destId="{C8092AEA-4E85-45B3-9776-F9D530B53F05}" srcOrd="0" destOrd="0" presId="urn:microsoft.com/office/officeart/2008/layout/PictureStrips"/>
    <dgm:cxn modelId="{49D7A440-95FE-4F0E-A6A1-1446FFF1107C}" type="presParOf" srcId="{D2E4739B-2442-496E-B5F5-27E98369FD49}" destId="{6F9248B8-6EE1-438F-A8F1-AF1BC34F5A2F}" srcOrd="1" destOrd="0" presId="urn:microsoft.com/office/officeart/2008/layout/PictureStrips"/>
    <dgm:cxn modelId="{C129C1DD-4041-400C-9FE4-F1ED3F5FB3C9}" type="presParOf" srcId="{8C427689-07D2-46D5-9B6B-80506878E49C}" destId="{A454D0C3-0F68-4A48-80F5-FAF63A28275B}" srcOrd="1" destOrd="0" presId="urn:microsoft.com/office/officeart/2008/layout/PictureStrips"/>
    <dgm:cxn modelId="{3C418F6E-DCFD-445E-883D-4BEDBCE173B5}" type="presParOf" srcId="{8C427689-07D2-46D5-9B6B-80506878E49C}" destId="{1846816D-A7C9-4A08-99C9-602A3729C7F3}" srcOrd="2" destOrd="0" presId="urn:microsoft.com/office/officeart/2008/layout/PictureStrips"/>
    <dgm:cxn modelId="{72FDA438-495F-4F49-B9EE-4DEC46095448}" type="presParOf" srcId="{1846816D-A7C9-4A08-99C9-602A3729C7F3}" destId="{57968B1A-840C-47BD-90EB-13A29B709397}" srcOrd="0" destOrd="0" presId="urn:microsoft.com/office/officeart/2008/layout/PictureStrips"/>
    <dgm:cxn modelId="{EA818632-9C68-458C-97B7-210024E297BF}" type="presParOf" srcId="{1846816D-A7C9-4A08-99C9-602A3729C7F3}" destId="{111D7646-6221-4187-A059-2F7C5EDD3EA4}" srcOrd="1" destOrd="0" presId="urn:microsoft.com/office/officeart/2008/layout/PictureStrips"/>
    <dgm:cxn modelId="{10669AB1-5784-4533-AD37-9B1FF594D989}" type="presParOf" srcId="{8C427689-07D2-46D5-9B6B-80506878E49C}" destId="{F0639B4C-D6D3-418A-B1F9-AB77DB944EC9}" srcOrd="3" destOrd="0" presId="urn:microsoft.com/office/officeart/2008/layout/PictureStrips"/>
    <dgm:cxn modelId="{E363DC80-5A3A-48DB-9E54-180AE4288FDB}" type="presParOf" srcId="{8C427689-07D2-46D5-9B6B-80506878E49C}" destId="{F4227559-B093-4BAC-881C-2B733E991DE5}" srcOrd="4" destOrd="0" presId="urn:microsoft.com/office/officeart/2008/layout/PictureStrips"/>
    <dgm:cxn modelId="{FC07F22F-17FE-443C-AC29-F96217290F48}" type="presParOf" srcId="{F4227559-B093-4BAC-881C-2B733E991DE5}" destId="{F0D4E895-BB98-4E90-B741-D991110F7275}" srcOrd="0" destOrd="0" presId="urn:microsoft.com/office/officeart/2008/layout/PictureStrips"/>
    <dgm:cxn modelId="{7CE5C0CC-9FD7-4325-AAA8-1831DD2C0395}" type="presParOf" srcId="{F4227559-B093-4BAC-881C-2B733E991DE5}" destId="{FC74B881-24FE-4EA6-BCF7-7FBA6A15ADAA}"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092AEA-4E85-45B3-9776-F9D530B53F05}">
      <dsp:nvSpPr>
        <dsp:cNvPr id="0" name=""/>
        <dsp:cNvSpPr/>
      </dsp:nvSpPr>
      <dsp:spPr>
        <a:xfrm>
          <a:off x="2149925" y="61353"/>
          <a:ext cx="3858476" cy="931487"/>
        </a:xfrm>
        <a:prstGeom prst="rect">
          <a:avLst/>
        </a:prstGeom>
        <a:solidFill>
          <a:schemeClr val="lt1">
            <a:alpha val="40000"/>
            <a:hueOff val="0"/>
            <a:satOff val="0"/>
            <a:lumOff val="0"/>
            <a:alphaOff val="0"/>
          </a:schemeClr>
        </a:solidFill>
        <a:ln w="9525" cap="rnd" cmpd="sng" algn="ctr">
          <a:solidFill>
            <a:srgbClr val="002060"/>
          </a:solidFill>
          <a:prstDash val="solid"/>
        </a:ln>
        <a:effectLst/>
      </dsp:spPr>
      <dsp:style>
        <a:lnRef idx="1">
          <a:scrgbClr r="0" g="0" b="0"/>
        </a:lnRef>
        <a:fillRef idx="1">
          <a:scrgbClr r="0" g="0" b="0"/>
        </a:fillRef>
        <a:effectRef idx="0">
          <a:scrgbClr r="0" g="0" b="0"/>
        </a:effectRef>
        <a:fontRef idx="minor"/>
      </dsp:style>
      <dsp:txBody>
        <a:bodyPr spcFirstLastPara="0" vert="horz" wrap="square" lIns="630928" tIns="64770" rIns="64770" bIns="64770" numCol="1" spcCol="1270" anchor="ctr" anchorCtr="0">
          <a:noAutofit/>
        </a:bodyPr>
        <a:lstStyle/>
        <a:p>
          <a:pPr lvl="0" algn="l" defTabSz="755650">
            <a:lnSpc>
              <a:spcPct val="90000"/>
            </a:lnSpc>
            <a:spcBef>
              <a:spcPct val="0"/>
            </a:spcBef>
            <a:spcAft>
              <a:spcPct val="35000"/>
            </a:spcAft>
          </a:pPr>
          <a:r>
            <a:rPr lang="en-US" sz="1700" kern="1200" dirty="0" smtClean="0">
              <a:solidFill>
                <a:srgbClr val="002060"/>
              </a:solidFill>
            </a:rPr>
            <a:t>How do we create an Online Presence that visitors would love to visit? </a:t>
          </a:r>
          <a:endParaRPr lang="en-US" sz="1700" kern="1200" dirty="0">
            <a:solidFill>
              <a:srgbClr val="002060"/>
            </a:solidFill>
          </a:endParaRPr>
        </a:p>
      </dsp:txBody>
      <dsp:txXfrm>
        <a:off x="2149925" y="61353"/>
        <a:ext cx="3858476" cy="931487"/>
      </dsp:txXfrm>
    </dsp:sp>
    <dsp:sp modelId="{6F9248B8-6EE1-438F-A8F1-AF1BC34F5A2F}">
      <dsp:nvSpPr>
        <dsp:cNvPr id="0" name=""/>
        <dsp:cNvSpPr/>
      </dsp:nvSpPr>
      <dsp:spPr>
        <a:xfrm>
          <a:off x="1152495" y="69318"/>
          <a:ext cx="1244056" cy="693035"/>
        </a:xfrm>
        <a:prstGeom prst="rect">
          <a:avLst/>
        </a:prstGeom>
        <a:blipFill rotWithShape="1">
          <a:blip xmlns:r="http://schemas.openxmlformats.org/officeDocument/2006/relationships" r:embed="rId1"/>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7968B1A-840C-47BD-90EB-13A29B709397}">
      <dsp:nvSpPr>
        <dsp:cNvPr id="0" name=""/>
        <dsp:cNvSpPr/>
      </dsp:nvSpPr>
      <dsp:spPr>
        <a:xfrm>
          <a:off x="2165291" y="1172126"/>
          <a:ext cx="3827744" cy="931487"/>
        </a:xfrm>
        <a:prstGeom prst="rect">
          <a:avLst/>
        </a:prstGeom>
        <a:solidFill>
          <a:schemeClr val="lt1">
            <a:alpha val="40000"/>
            <a:hueOff val="0"/>
            <a:satOff val="0"/>
            <a:lumOff val="0"/>
            <a:alphaOff val="0"/>
          </a:schemeClr>
        </a:solidFill>
        <a:ln w="9525" cap="rnd" cmpd="sng" algn="ctr">
          <a:solidFill>
            <a:srgbClr val="002060"/>
          </a:solidFill>
          <a:prstDash val="solid"/>
        </a:ln>
        <a:effectLst/>
      </dsp:spPr>
      <dsp:style>
        <a:lnRef idx="1">
          <a:scrgbClr r="0" g="0" b="0"/>
        </a:lnRef>
        <a:fillRef idx="1">
          <a:scrgbClr r="0" g="0" b="0"/>
        </a:fillRef>
        <a:effectRef idx="0">
          <a:scrgbClr r="0" g="0" b="0"/>
        </a:effectRef>
        <a:fontRef idx="minor"/>
      </dsp:style>
      <dsp:txBody>
        <a:bodyPr spcFirstLastPara="0" vert="horz" wrap="square" lIns="630928" tIns="64770" rIns="64770" bIns="64770" numCol="1" spcCol="1270" anchor="ctr" anchorCtr="0">
          <a:noAutofit/>
        </a:bodyPr>
        <a:lstStyle/>
        <a:p>
          <a:pPr lvl="0" algn="l" defTabSz="755650">
            <a:lnSpc>
              <a:spcPct val="90000"/>
            </a:lnSpc>
            <a:spcBef>
              <a:spcPct val="0"/>
            </a:spcBef>
            <a:spcAft>
              <a:spcPct val="35000"/>
            </a:spcAft>
          </a:pPr>
          <a:r>
            <a:rPr lang="en-US" sz="1700" kern="1200" dirty="0" smtClean="0">
              <a:solidFill>
                <a:srgbClr val="002060"/>
              </a:solidFill>
            </a:rPr>
            <a:t>How do we drive traffic to our websites in an optimal manner?</a:t>
          </a:r>
        </a:p>
      </dsp:txBody>
      <dsp:txXfrm>
        <a:off x="2165291" y="1172126"/>
        <a:ext cx="3827744" cy="931487"/>
      </dsp:txXfrm>
    </dsp:sp>
    <dsp:sp modelId="{111D7646-6221-4187-A059-2F7C5EDD3EA4}">
      <dsp:nvSpPr>
        <dsp:cNvPr id="0" name=""/>
        <dsp:cNvSpPr/>
      </dsp:nvSpPr>
      <dsp:spPr>
        <a:xfrm>
          <a:off x="1221761" y="1099445"/>
          <a:ext cx="1105523" cy="854327"/>
        </a:xfrm>
        <a:prstGeom prst="rect">
          <a:avLst/>
        </a:prstGeom>
        <a:blipFill rotWithShape="1">
          <a:blip xmlns:r="http://schemas.openxmlformats.org/officeDocument/2006/relationships" r:embed="rId2"/>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0D4E895-BB98-4E90-B741-D991110F7275}">
      <dsp:nvSpPr>
        <dsp:cNvPr id="0" name=""/>
        <dsp:cNvSpPr/>
      </dsp:nvSpPr>
      <dsp:spPr>
        <a:xfrm>
          <a:off x="2165291" y="2282898"/>
          <a:ext cx="3827744" cy="931487"/>
        </a:xfrm>
        <a:prstGeom prst="rect">
          <a:avLst/>
        </a:prstGeom>
        <a:solidFill>
          <a:schemeClr val="lt1">
            <a:alpha val="40000"/>
            <a:hueOff val="0"/>
            <a:satOff val="0"/>
            <a:lumOff val="0"/>
            <a:alphaOff val="0"/>
          </a:schemeClr>
        </a:solidFill>
        <a:ln w="9525" cap="rnd" cmpd="sng" algn="ctr">
          <a:solidFill>
            <a:srgbClr val="002060"/>
          </a:solidFill>
          <a:prstDash val="solid"/>
        </a:ln>
        <a:effectLst/>
      </dsp:spPr>
      <dsp:style>
        <a:lnRef idx="1">
          <a:scrgbClr r="0" g="0" b="0"/>
        </a:lnRef>
        <a:fillRef idx="1">
          <a:scrgbClr r="0" g="0" b="0"/>
        </a:fillRef>
        <a:effectRef idx="0">
          <a:scrgbClr r="0" g="0" b="0"/>
        </a:effectRef>
        <a:fontRef idx="minor"/>
      </dsp:style>
      <dsp:txBody>
        <a:bodyPr spcFirstLastPara="0" vert="horz" wrap="square" lIns="630928" tIns="64770" rIns="64770" bIns="64770" numCol="1" spcCol="1270" anchor="ctr" anchorCtr="0">
          <a:noAutofit/>
        </a:bodyPr>
        <a:lstStyle/>
        <a:p>
          <a:pPr lvl="0" algn="l" defTabSz="755650">
            <a:lnSpc>
              <a:spcPct val="90000"/>
            </a:lnSpc>
            <a:spcBef>
              <a:spcPct val="0"/>
            </a:spcBef>
            <a:spcAft>
              <a:spcPct val="35000"/>
            </a:spcAft>
          </a:pPr>
          <a:r>
            <a:rPr lang="en-US" sz="1700" kern="1200" dirty="0" smtClean="0">
              <a:solidFill>
                <a:srgbClr val="002060"/>
              </a:solidFill>
            </a:rPr>
            <a:t>How do we optimize our website to provide an engaging experience?</a:t>
          </a:r>
        </a:p>
      </dsp:txBody>
      <dsp:txXfrm>
        <a:off x="2165291" y="2282898"/>
        <a:ext cx="3827744" cy="931487"/>
      </dsp:txXfrm>
    </dsp:sp>
    <dsp:sp modelId="{FC74B881-24FE-4EA6-BCF7-7FBA6A15ADAA}">
      <dsp:nvSpPr>
        <dsp:cNvPr id="0" name=""/>
        <dsp:cNvSpPr/>
      </dsp:nvSpPr>
      <dsp:spPr>
        <a:xfrm>
          <a:off x="1221761" y="2210217"/>
          <a:ext cx="1105523" cy="854327"/>
        </a:xfrm>
        <a:prstGeom prst="rect">
          <a:avLst/>
        </a:prstGeom>
        <a:blipFill rotWithShape="1">
          <a:blip xmlns:r="http://schemas.openxmlformats.org/officeDocument/2006/relationships" r:embed="rId3"/>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5A9C2F-27AC-462B-83F7-8EDF275C07A3}" type="datetimeFigureOut">
              <a:rPr lang="en-IN" smtClean="0"/>
              <a:t>09-02-2016</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754D25-C531-45E1-9A3F-9D8C5D837AAD}" type="slidenum">
              <a:rPr lang="en-IN" smtClean="0"/>
              <a:t>‹#›</a:t>
            </a:fld>
            <a:endParaRPr lang="en-IN" dirty="0"/>
          </a:p>
        </p:txBody>
      </p:sp>
    </p:spTree>
    <p:extLst>
      <p:ext uri="{BB962C8B-B14F-4D97-AF65-F5344CB8AC3E}">
        <p14:creationId xmlns:p14="http://schemas.microsoft.com/office/powerpoint/2010/main" val="2831024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4AC80FA6-BA02-4C3D-AB3D-7F99A89BBA54}" type="slidenum">
              <a:rPr lang="en-IN" smtClean="0"/>
              <a:pPr/>
              <a:t>1</a:t>
            </a:fld>
            <a:endParaRPr lang="en-IN"/>
          </a:p>
        </p:txBody>
      </p:sp>
    </p:spTree>
    <p:extLst>
      <p:ext uri="{BB962C8B-B14F-4D97-AF65-F5344CB8AC3E}">
        <p14:creationId xmlns:p14="http://schemas.microsoft.com/office/powerpoint/2010/main" val="2090399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https://xkcd.com/539/</a:t>
            </a:r>
            <a:endParaRPr lang="en-US" dirty="0"/>
          </a:p>
        </p:txBody>
      </p:sp>
      <p:sp>
        <p:nvSpPr>
          <p:cNvPr id="4" name="Slide Number Placeholder 3"/>
          <p:cNvSpPr>
            <a:spLocks noGrp="1"/>
          </p:cNvSpPr>
          <p:nvPr>
            <p:ph type="sldNum" sz="quarter" idx="10"/>
          </p:nvPr>
        </p:nvSpPr>
        <p:spPr/>
        <p:txBody>
          <a:bodyPr/>
          <a:lstStyle/>
          <a:p>
            <a:fld id="{05754D25-C531-45E1-9A3F-9D8C5D837AAD}" type="slidenum">
              <a:rPr lang="en-IN" smtClean="0"/>
              <a:t>2</a:t>
            </a:fld>
            <a:endParaRPr lang="en-IN" dirty="0"/>
          </a:p>
        </p:txBody>
      </p:sp>
    </p:spTree>
    <p:extLst>
      <p:ext uri="{BB962C8B-B14F-4D97-AF65-F5344CB8AC3E}">
        <p14:creationId xmlns:p14="http://schemas.microsoft.com/office/powerpoint/2010/main" val="2767687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C6B3CCC-D0DF-43F1-B5B2-04A2CF1A8E40}" type="slidenum">
              <a:rPr lang="en-IN" smtClean="0"/>
              <a:pPr/>
              <a:t>4</a:t>
            </a:fld>
            <a:endParaRPr lang="en-IN"/>
          </a:p>
        </p:txBody>
      </p:sp>
    </p:spTree>
    <p:extLst>
      <p:ext uri="{BB962C8B-B14F-4D97-AF65-F5344CB8AC3E}">
        <p14:creationId xmlns:p14="http://schemas.microsoft.com/office/powerpoint/2010/main" val="966623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24D4BF-4E62-4748-887B-FC6CC836897A}" type="slidenum">
              <a:rPr lang="en-IN" smtClean="0"/>
              <a:pPr/>
              <a:t>9</a:t>
            </a:fld>
            <a:endParaRPr lang="en-IN"/>
          </a:p>
        </p:txBody>
      </p:sp>
    </p:spTree>
    <p:extLst>
      <p:ext uri="{BB962C8B-B14F-4D97-AF65-F5344CB8AC3E}">
        <p14:creationId xmlns:p14="http://schemas.microsoft.com/office/powerpoint/2010/main" val="4266838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85F3A600-E9C9-4F6F-9259-2CD4C941B10C}" type="slidenum">
              <a:rPr lang="en-IN" smtClean="0"/>
              <a:pPr/>
              <a:t>26</a:t>
            </a:fld>
            <a:endParaRPr lang="en-IN"/>
          </a:p>
        </p:txBody>
      </p:sp>
    </p:spTree>
    <p:extLst>
      <p:ext uri="{BB962C8B-B14F-4D97-AF65-F5344CB8AC3E}">
        <p14:creationId xmlns:p14="http://schemas.microsoft.com/office/powerpoint/2010/main" val="2619878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85F3A600-E9C9-4F6F-9259-2CD4C941B10C}" type="slidenum">
              <a:rPr lang="en-IN" smtClean="0"/>
              <a:pPr/>
              <a:t>27</a:t>
            </a:fld>
            <a:endParaRPr lang="en-IN"/>
          </a:p>
        </p:txBody>
      </p:sp>
    </p:spTree>
    <p:extLst>
      <p:ext uri="{BB962C8B-B14F-4D97-AF65-F5344CB8AC3E}">
        <p14:creationId xmlns:p14="http://schemas.microsoft.com/office/powerpoint/2010/main" val="1040321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85F3A600-E9C9-4F6F-9259-2CD4C941B10C}" type="slidenum">
              <a:rPr lang="en-IN" smtClean="0"/>
              <a:pPr/>
              <a:t>28</a:t>
            </a:fld>
            <a:endParaRPr lang="en-IN"/>
          </a:p>
        </p:txBody>
      </p:sp>
    </p:spTree>
    <p:extLst>
      <p:ext uri="{BB962C8B-B14F-4D97-AF65-F5344CB8AC3E}">
        <p14:creationId xmlns:p14="http://schemas.microsoft.com/office/powerpoint/2010/main" val="924468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85F3A600-E9C9-4F6F-9259-2CD4C941B10C}" type="slidenum">
              <a:rPr lang="en-IN" smtClean="0"/>
              <a:pPr/>
              <a:t>32</a:t>
            </a:fld>
            <a:endParaRPr lang="en-IN"/>
          </a:p>
        </p:txBody>
      </p:sp>
    </p:spTree>
    <p:extLst>
      <p:ext uri="{BB962C8B-B14F-4D97-AF65-F5344CB8AC3E}">
        <p14:creationId xmlns:p14="http://schemas.microsoft.com/office/powerpoint/2010/main" val="1029765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3.5 billion searches per day http://www.internetlivestats.com/google-search-statistics/#share</a:t>
            </a:r>
          </a:p>
          <a:p>
            <a:endParaRPr lang="en-US" dirty="0" smtClean="0"/>
          </a:p>
          <a:p>
            <a:r>
              <a:rPr lang="en-US" dirty="0" smtClean="0"/>
              <a:t>https://think.storage.googleapis.com/docs/4-new-moments-every-marketer-should-know.pdf, Google Trends, U.S., March 2015 vs. March 2014. 2x increase in "near me" search interest in the past year.</a:t>
            </a:r>
          </a:p>
          <a:p>
            <a:endParaRPr lang="en-US" dirty="0" smtClean="0"/>
          </a:p>
          <a:p>
            <a:r>
              <a:rPr lang="en-US" dirty="0" smtClean="0"/>
              <a:t>100 </a:t>
            </a:r>
            <a:r>
              <a:rPr lang="en-US" dirty="0" err="1" smtClean="0"/>
              <a:t>mn</a:t>
            </a:r>
            <a:r>
              <a:rPr lang="en-US" dirty="0" smtClean="0"/>
              <a:t>+ hours of “how-to” content have been watched on YouTube so far this year. Google Data, North America, January 1–May 5, 2015, "How-to" video classification based on public data such as headlines, tags, etc., and may not account for every "how-to" instructional video available on YouTube</a:t>
            </a:r>
          </a:p>
          <a:p>
            <a:endParaRPr lang="en-US" dirty="0" smtClean="0"/>
          </a:p>
          <a:p>
            <a:r>
              <a:rPr lang="en-US" dirty="0" smtClean="0"/>
              <a:t>Consumers in the Micro-Moment, Google/</a:t>
            </a:r>
            <a:r>
              <a:rPr lang="en-US" dirty="0" err="1" smtClean="0"/>
              <a:t>Ipsos</a:t>
            </a:r>
            <a:r>
              <a:rPr lang="en-US" dirty="0" smtClean="0"/>
              <a:t>, U.S., March 2015, n=5,398, based on internet users. 82% of smartphone users consult their phones while in a store deciding what to buy. </a:t>
            </a:r>
          </a:p>
          <a:p>
            <a:endParaRPr lang="en-US" dirty="0" smtClean="0"/>
          </a:p>
          <a:p>
            <a:r>
              <a:rPr lang="en-US" sz="1200" b="0" i="0" kern="1200" dirty="0" smtClean="0">
                <a:solidFill>
                  <a:schemeClr val="tx1"/>
                </a:solidFill>
                <a:effectLst/>
                <a:latin typeface="+mn-lt"/>
                <a:ea typeface="+mn-ea"/>
                <a:cs typeface="+mn-cs"/>
              </a:rPr>
              <a:t>As for Social Media, there are over 2.206 Billion active users, a global penetration of 30%. - See more at: http://www.socialmediatoday.com/social-networks/kadie-regan/2015-08-10/10-amazing-social-media-growth-stats-2015#sthash.ZRsefNzs.dpuf</a:t>
            </a:r>
            <a:endParaRPr lang="en-US" dirty="0"/>
          </a:p>
        </p:txBody>
      </p:sp>
      <p:sp>
        <p:nvSpPr>
          <p:cNvPr id="4" name="Slide Number Placeholder 3"/>
          <p:cNvSpPr>
            <a:spLocks noGrp="1"/>
          </p:cNvSpPr>
          <p:nvPr>
            <p:ph type="sldNum" sz="quarter" idx="10"/>
          </p:nvPr>
        </p:nvSpPr>
        <p:spPr/>
        <p:txBody>
          <a:bodyPr/>
          <a:lstStyle/>
          <a:p>
            <a:fld id="{00B1D88A-8CA4-41D7-9654-E32CD2C53067}" type="slidenum">
              <a:rPr lang="en-IN" smtClean="0"/>
              <a:t>39</a:t>
            </a:fld>
            <a:endParaRPr lang="en-IN"/>
          </a:p>
        </p:txBody>
      </p:sp>
    </p:spTree>
    <p:extLst>
      <p:ext uri="{BB962C8B-B14F-4D97-AF65-F5344CB8AC3E}">
        <p14:creationId xmlns:p14="http://schemas.microsoft.com/office/powerpoint/2010/main" val="3418455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1A7A2F9-2791-4C9B-A4CB-730F738B65FA}" type="datetime1">
              <a:rPr lang="en-US" smtClean="0">
                <a:solidFill>
                  <a:srgbClr val="ACD433"/>
                </a:solidFill>
              </a:rPr>
              <a:pPr/>
              <a:t>2/9/2016</a:t>
            </a:fld>
            <a:endParaRPr lang="en-US" dirty="0">
              <a:solidFill>
                <a:srgbClr val="ACD433"/>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
        <p:nvSpPr>
          <p:cNvPr id="16" name="Text Placeholder 9"/>
          <p:cNvSpPr>
            <a:spLocks noGrp="1"/>
          </p:cNvSpPr>
          <p:nvPr>
            <p:ph type="body" sz="quarter" idx="13"/>
          </p:nvPr>
        </p:nvSpPr>
        <p:spPr>
          <a:xfrm>
            <a:off x="528357" y="1217086"/>
            <a:ext cx="11113180" cy="582362"/>
          </a:xfrm>
        </p:spPr>
        <p:txBody>
          <a:bodyPr>
            <a:normAutofit/>
          </a:bodyPr>
          <a:lstStyle>
            <a:lvl1pPr marL="0" indent="0">
              <a:buNone/>
              <a:defRPr sz="1800">
                <a:solidFill>
                  <a:schemeClr val="tx2">
                    <a:lumMod val="60000"/>
                    <a:lumOff val="40000"/>
                  </a:schemeClr>
                </a:solidFill>
              </a:defRPr>
            </a:lvl1pPr>
          </a:lstStyle>
          <a:p>
            <a:pPr lvl="0"/>
            <a:endParaRPr lang="en-IN" dirty="0"/>
          </a:p>
        </p:txBody>
      </p:sp>
      <p:sp>
        <p:nvSpPr>
          <p:cNvPr id="8" name="Footer Placeholder 4"/>
          <p:cNvSpPr>
            <a:spLocks noGrp="1"/>
          </p:cNvSpPr>
          <p:nvPr>
            <p:ph type="ftr" sz="quarter" idx="3"/>
          </p:nvPr>
        </p:nvSpPr>
        <p:spPr>
          <a:xfrm>
            <a:off x="1196498" y="6647419"/>
            <a:ext cx="8964000" cy="198472"/>
          </a:xfrm>
          <a:prstGeom prst="rect">
            <a:avLst/>
          </a:prstGeom>
        </p:spPr>
        <p:txBody>
          <a:bodyPr vert="horz" lIns="91440" tIns="45720" rIns="91440" bIns="45720" rtlCol="0" anchor="b"/>
          <a:lstStyle>
            <a:lvl1pPr algn="l">
              <a:defRPr sz="1000" b="1" i="0">
                <a:solidFill>
                  <a:schemeClr val="bg2">
                    <a:lumMod val="75000"/>
                  </a:schemeClr>
                </a:solidFill>
                <a:latin typeface="+mn-lt"/>
              </a:defRPr>
            </a:lvl1pPr>
          </a:lstStyle>
          <a:p>
            <a:r>
              <a:rPr lang="en-IN" dirty="0" smtClean="0">
                <a:solidFill>
                  <a:srgbClr val="EBEBEB">
                    <a:lumMod val="75000"/>
                  </a:srgbClr>
                </a:solidFill>
              </a:rPr>
              <a:t>The information contained in this document is strictly private and confidential. © Copyright, Consumer Analytics Division, Tata Industries Limited   </a:t>
            </a:r>
            <a:endParaRPr lang="en-US" dirty="0">
              <a:solidFill>
                <a:srgbClr val="EBEBEB">
                  <a:lumMod val="75000"/>
                </a:srgbClr>
              </a:solidFill>
            </a:endParaRPr>
          </a:p>
        </p:txBody>
      </p:sp>
    </p:spTree>
    <p:extLst>
      <p:ext uri="{BB962C8B-B14F-4D97-AF65-F5344CB8AC3E}">
        <p14:creationId xmlns:p14="http://schemas.microsoft.com/office/powerpoint/2010/main" val="56698145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A0EA7AC-973C-4890-8C8F-5713B4430E66}" type="datetime1">
              <a:rPr lang="en-US" smtClean="0">
                <a:solidFill>
                  <a:srgbClr val="ACD433"/>
                </a:solidFill>
              </a:rPr>
              <a:pPr/>
              <a:t>2/9/2016</a:t>
            </a:fld>
            <a:endParaRPr lang="en-US" dirty="0">
              <a:solidFill>
                <a:srgbClr val="ACD433"/>
              </a:solidFill>
            </a:endParaRPr>
          </a:p>
        </p:txBody>
      </p:sp>
      <p:sp>
        <p:nvSpPr>
          <p:cNvPr id="5" name="Footer Placeholder 4"/>
          <p:cNvSpPr>
            <a:spLocks noGrp="1"/>
          </p:cNvSpPr>
          <p:nvPr>
            <p:ph type="ftr" sz="quarter" idx="11"/>
          </p:nvPr>
        </p:nvSpPr>
        <p:spPr/>
        <p:txBody>
          <a:bodyPr/>
          <a:lstStyle/>
          <a:p>
            <a:r>
              <a:rPr lang="en-IN" dirty="0" smtClean="0">
                <a:solidFill>
                  <a:srgbClr val="EBEBEB">
                    <a:lumMod val="75000"/>
                  </a:srgbClr>
                </a:solidFill>
              </a:rPr>
              <a:t>The information contained in this document is strictly private and confidential. © Copyright, Consumer Analytics Division, Tata Industries Limited   </a:t>
            </a:r>
            <a:endParaRPr lang="en-US" dirty="0">
              <a:solidFill>
                <a:srgbClr val="EBEBEB">
                  <a:lumMod val="75000"/>
                </a:srgbClr>
              </a:solidFill>
            </a:endParaRPr>
          </a:p>
        </p:txBody>
      </p:sp>
      <p:sp>
        <p:nvSpPr>
          <p:cNvPr id="13" name="Rectangle 12"/>
          <p:cNvSpPr/>
          <p:nvPr/>
        </p:nvSpPr>
        <p:spPr>
          <a:xfrm>
            <a:off x="10437812" y="0"/>
            <a:ext cx="685800" cy="1143000"/>
          </a:xfrm>
          <a:prstGeom prst="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Tree>
    <p:extLst>
      <p:ext uri="{BB962C8B-B14F-4D97-AF65-F5344CB8AC3E}">
        <p14:creationId xmlns:p14="http://schemas.microsoft.com/office/powerpoint/2010/main" val="27460501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defTabSz="457200"/>
            <a:r>
              <a:rPr lang="en-US" sz="9600" dirty="0">
                <a:solidFill>
                  <a:srgbClr val="ACD433"/>
                </a:solidFill>
              </a:rPr>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defTabSz="457200"/>
            <a:r>
              <a:rPr lang="en-US" sz="9600" dirty="0">
                <a:solidFill>
                  <a:srgbClr val="ACD433"/>
                </a:solidFill>
              </a:rPr>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C4CB4A7-A039-47BA-8611-423ABC1B084B}" type="datetime1">
              <a:rPr lang="en-US" smtClean="0">
                <a:solidFill>
                  <a:srgbClr val="ACD433"/>
                </a:solidFill>
              </a:rPr>
              <a:pPr/>
              <a:t>2/9/2016</a:t>
            </a:fld>
            <a:endParaRPr lang="en-US" dirty="0">
              <a:solidFill>
                <a:srgbClr val="ACD433"/>
              </a:solidFill>
            </a:endParaRPr>
          </a:p>
        </p:txBody>
      </p:sp>
      <p:sp>
        <p:nvSpPr>
          <p:cNvPr id="5" name="Footer Placeholder 4"/>
          <p:cNvSpPr>
            <a:spLocks noGrp="1"/>
          </p:cNvSpPr>
          <p:nvPr>
            <p:ph type="ftr" sz="quarter" idx="11"/>
          </p:nvPr>
        </p:nvSpPr>
        <p:spPr/>
        <p:txBody>
          <a:bodyPr/>
          <a:lstStyle/>
          <a:p>
            <a:r>
              <a:rPr lang="en-IN" dirty="0" smtClean="0">
                <a:solidFill>
                  <a:srgbClr val="EBEBEB">
                    <a:lumMod val="75000"/>
                  </a:srgbClr>
                </a:solidFill>
              </a:rPr>
              <a:t>The information contained in this document is strictly private and confidential. © Copyright, Consumer Analytics Division, Tata Industries Limited   </a:t>
            </a:r>
            <a:endParaRPr lang="en-US" dirty="0">
              <a:solidFill>
                <a:srgbClr val="EBEBEB">
                  <a:lumMod val="75000"/>
                </a:srgbClr>
              </a:solidFill>
            </a:endParaRPr>
          </a:p>
        </p:txBody>
      </p:sp>
      <p:sp>
        <p:nvSpPr>
          <p:cNvPr id="32" name="Rectangle 31"/>
          <p:cNvSpPr/>
          <p:nvPr/>
        </p:nvSpPr>
        <p:spPr>
          <a:xfrm>
            <a:off x="10437812" y="0"/>
            <a:ext cx="685800" cy="1143000"/>
          </a:xfrm>
          <a:prstGeom prst="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Tree>
    <p:extLst>
      <p:ext uri="{BB962C8B-B14F-4D97-AF65-F5344CB8AC3E}">
        <p14:creationId xmlns:p14="http://schemas.microsoft.com/office/powerpoint/2010/main" val="85071266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54F628B-4CBE-4103-A993-1BF1EE287E73}" type="datetime1">
              <a:rPr lang="en-US" smtClean="0">
                <a:solidFill>
                  <a:srgbClr val="ACD433"/>
                </a:solidFill>
              </a:rPr>
              <a:pPr/>
              <a:t>2/9/2016</a:t>
            </a:fld>
            <a:endParaRPr lang="en-US" dirty="0">
              <a:solidFill>
                <a:srgbClr val="ACD433"/>
              </a:solidFill>
            </a:endParaRPr>
          </a:p>
        </p:txBody>
      </p:sp>
      <p:sp>
        <p:nvSpPr>
          <p:cNvPr id="5" name="Footer Placeholder 4"/>
          <p:cNvSpPr>
            <a:spLocks noGrp="1"/>
          </p:cNvSpPr>
          <p:nvPr>
            <p:ph type="ftr" sz="quarter" idx="11"/>
          </p:nvPr>
        </p:nvSpPr>
        <p:spPr/>
        <p:txBody>
          <a:bodyPr/>
          <a:lstStyle/>
          <a:p>
            <a:r>
              <a:rPr lang="en-IN" dirty="0" smtClean="0">
                <a:solidFill>
                  <a:srgbClr val="EBEBEB">
                    <a:lumMod val="75000"/>
                  </a:srgbClr>
                </a:solidFill>
              </a:rPr>
              <a:t>The information contained in this document is strictly private and confidential. © Copyright, Consumer Analytics Division, Tata Industries Limited   </a:t>
            </a:r>
            <a:endParaRPr lang="en-US" dirty="0">
              <a:solidFill>
                <a:srgbClr val="EBEBEB">
                  <a:lumMod val="75000"/>
                </a:srgbClr>
              </a:solidFill>
            </a:endParaRPr>
          </a:p>
        </p:txBody>
      </p:sp>
      <p:sp>
        <p:nvSpPr>
          <p:cNvPr id="12" name="Rectangle 11"/>
          <p:cNvSpPr/>
          <p:nvPr/>
        </p:nvSpPr>
        <p:spPr>
          <a:xfrm>
            <a:off x="10437812" y="0"/>
            <a:ext cx="685800" cy="1143000"/>
          </a:xfrm>
          <a:prstGeom prst="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Tree>
    <p:extLst>
      <p:ext uri="{BB962C8B-B14F-4D97-AF65-F5344CB8AC3E}">
        <p14:creationId xmlns:p14="http://schemas.microsoft.com/office/powerpoint/2010/main" val="92128227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dirty="0" smtClean="0"/>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22E54B1-73A1-4263-B78F-FF5389683A00}" type="datetime1">
              <a:rPr lang="en-US" smtClean="0">
                <a:solidFill>
                  <a:srgbClr val="ACD433"/>
                </a:solidFill>
              </a:rPr>
              <a:pPr/>
              <a:t>2/9/2016</a:t>
            </a:fld>
            <a:endParaRPr lang="en-US" dirty="0">
              <a:solidFill>
                <a:srgbClr val="ACD433"/>
              </a:solidFill>
            </a:endParaRPr>
          </a:p>
        </p:txBody>
      </p:sp>
      <p:sp>
        <p:nvSpPr>
          <p:cNvPr id="8" name="Footer Placeholder 7"/>
          <p:cNvSpPr>
            <a:spLocks noGrp="1"/>
          </p:cNvSpPr>
          <p:nvPr>
            <p:ph type="ftr" sz="quarter" idx="11"/>
          </p:nvPr>
        </p:nvSpPr>
        <p:spPr/>
        <p:txBody>
          <a:bodyPr/>
          <a:lstStyle/>
          <a:p>
            <a:r>
              <a:rPr lang="en-IN" dirty="0" smtClean="0">
                <a:solidFill>
                  <a:srgbClr val="EBEBEB">
                    <a:lumMod val="75000"/>
                  </a:srgbClr>
                </a:solidFill>
              </a:rPr>
              <a:t>The information contained in this document is strictly private and confidential. © Copyright, Consumer Analytics Division, Tata Industries Limited   </a:t>
            </a:r>
            <a:endParaRPr lang="en-US" dirty="0">
              <a:solidFill>
                <a:srgbClr val="EBEBEB">
                  <a:lumMod val="75000"/>
                </a:srgbClr>
              </a:solidFill>
            </a:endParaRPr>
          </a:p>
        </p:txBody>
      </p:sp>
      <p:sp>
        <p:nvSpPr>
          <p:cNvPr id="9" name="Slide Number Placeholder 8"/>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
        <p:nvSpPr>
          <p:cNvPr id="17" name="Text Placeholder 9"/>
          <p:cNvSpPr>
            <a:spLocks noGrp="1"/>
          </p:cNvSpPr>
          <p:nvPr>
            <p:ph type="body" sz="quarter" idx="18"/>
          </p:nvPr>
        </p:nvSpPr>
        <p:spPr>
          <a:xfrm>
            <a:off x="528357" y="1217086"/>
            <a:ext cx="11113180" cy="582362"/>
          </a:xfrm>
        </p:spPr>
        <p:txBody>
          <a:bodyPr>
            <a:normAutofit/>
          </a:bodyPr>
          <a:lstStyle>
            <a:lvl1pPr marL="0" indent="0">
              <a:buNone/>
              <a:defRPr lang="en-IN" sz="1800" b="0" i="0" kern="1200" dirty="0">
                <a:solidFill>
                  <a:schemeClr val="tx2">
                    <a:lumMod val="60000"/>
                    <a:lumOff val="40000"/>
                  </a:schemeClr>
                </a:solidFill>
                <a:latin typeface="+mn-lt"/>
                <a:ea typeface="+mn-ea"/>
                <a:cs typeface="+mn-cs"/>
              </a:defRPr>
            </a:lvl1pPr>
          </a:lstStyle>
          <a:p>
            <a:pPr lvl="0"/>
            <a:endParaRPr lang="en-IN" dirty="0"/>
          </a:p>
        </p:txBody>
      </p:sp>
    </p:spTree>
    <p:extLst>
      <p:ext uri="{BB962C8B-B14F-4D97-AF65-F5344CB8AC3E}">
        <p14:creationId xmlns:p14="http://schemas.microsoft.com/office/powerpoint/2010/main" val="3383660520"/>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Picture Colum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24F1AEE-92DB-4E7F-88D2-942D1764EA56}" type="datetime1">
              <a:rPr lang="en-US" smtClean="0">
                <a:solidFill>
                  <a:srgbClr val="ACD433"/>
                </a:solidFill>
              </a:rPr>
              <a:pPr/>
              <a:t>2/9/2016</a:t>
            </a:fld>
            <a:endParaRPr lang="en-US" dirty="0">
              <a:solidFill>
                <a:srgbClr val="ACD433"/>
              </a:solidFill>
            </a:endParaRPr>
          </a:p>
        </p:txBody>
      </p:sp>
      <p:sp>
        <p:nvSpPr>
          <p:cNvPr id="8" name="Footer Placeholder 7"/>
          <p:cNvSpPr>
            <a:spLocks noGrp="1"/>
          </p:cNvSpPr>
          <p:nvPr>
            <p:ph type="ftr" sz="quarter" idx="11"/>
          </p:nvPr>
        </p:nvSpPr>
        <p:spPr/>
        <p:txBody>
          <a:bodyPr/>
          <a:lstStyle/>
          <a:p>
            <a:r>
              <a:rPr lang="en-IN" dirty="0" smtClean="0">
                <a:solidFill>
                  <a:srgbClr val="EBEBEB">
                    <a:lumMod val="75000"/>
                  </a:srgbClr>
                </a:solidFill>
              </a:rPr>
              <a:t>The information contained in this document is strictly private and confidential. © Copyright, Consumer Analytics Division, Tata Industries Limited   </a:t>
            </a:r>
            <a:endParaRPr lang="en-US" dirty="0">
              <a:solidFill>
                <a:srgbClr val="EBEBEB">
                  <a:lumMod val="75000"/>
                </a:srgbClr>
              </a:solidFill>
            </a:endParaRPr>
          </a:p>
        </p:txBody>
      </p:sp>
      <p:sp>
        <p:nvSpPr>
          <p:cNvPr id="9" name="Slide Number Placeholder 8"/>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
        <p:nvSpPr>
          <p:cNvPr id="20" name="Text Placeholder 9"/>
          <p:cNvSpPr>
            <a:spLocks noGrp="1"/>
          </p:cNvSpPr>
          <p:nvPr>
            <p:ph type="body" sz="quarter" idx="23"/>
          </p:nvPr>
        </p:nvSpPr>
        <p:spPr>
          <a:xfrm>
            <a:off x="528357" y="1217086"/>
            <a:ext cx="11113180" cy="582362"/>
          </a:xfrm>
        </p:spPr>
        <p:txBody>
          <a:bodyPr>
            <a:normAutofit/>
          </a:bodyPr>
          <a:lstStyle>
            <a:lvl1pPr marL="0" indent="0">
              <a:buNone/>
              <a:defRPr lang="en-IN" sz="1800" b="0" i="0" kern="1200" dirty="0">
                <a:solidFill>
                  <a:schemeClr val="tx2">
                    <a:lumMod val="60000"/>
                    <a:lumOff val="40000"/>
                  </a:schemeClr>
                </a:solidFill>
                <a:latin typeface="+mn-lt"/>
                <a:ea typeface="+mn-ea"/>
                <a:cs typeface="+mn-cs"/>
              </a:defRPr>
            </a:lvl1pPr>
          </a:lstStyle>
          <a:p>
            <a:pPr lvl="0"/>
            <a:endParaRPr lang="en-IN" dirty="0"/>
          </a:p>
        </p:txBody>
      </p:sp>
      <p:sp>
        <p:nvSpPr>
          <p:cNvPr id="21" name="Title 1"/>
          <p:cNvSpPr>
            <a:spLocks noGrp="1"/>
          </p:cNvSpPr>
          <p:nvPr>
            <p:ph type="title"/>
          </p:nvPr>
        </p:nvSpPr>
        <p:spPr>
          <a:xfrm>
            <a:off x="1154953" y="516222"/>
            <a:ext cx="9130460" cy="706964"/>
          </a:xfrm>
        </p:spPr>
        <p:txBody>
          <a:bodyPr/>
          <a:lstStyle>
            <a:lvl1pPr>
              <a:defRPr sz="2800"/>
            </a:lvl1pPr>
          </a:lstStyle>
          <a:p>
            <a:r>
              <a:rPr lang="en-US" dirty="0" smtClean="0"/>
              <a:t>Click to edit Master title style</a:t>
            </a:r>
            <a:endParaRPr lang="en-US" dirty="0"/>
          </a:p>
        </p:txBody>
      </p:sp>
    </p:spTree>
    <p:extLst>
      <p:ext uri="{BB962C8B-B14F-4D97-AF65-F5344CB8AC3E}">
        <p14:creationId xmlns:p14="http://schemas.microsoft.com/office/powerpoint/2010/main" val="313399436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AAECB69-58DB-4BFC-A325-53FE97BF7120}" type="datetime1">
              <a:rPr lang="en-US" smtClean="0">
                <a:solidFill>
                  <a:srgbClr val="ACD433"/>
                </a:solidFill>
              </a:rPr>
              <a:pPr/>
              <a:t>2/9/2016</a:t>
            </a:fld>
            <a:endParaRPr lang="en-US" dirty="0">
              <a:solidFill>
                <a:srgbClr val="ACD433"/>
              </a:solidFill>
            </a:endParaRPr>
          </a:p>
        </p:txBody>
      </p:sp>
      <p:sp>
        <p:nvSpPr>
          <p:cNvPr id="5" name="Footer Placeholder 4"/>
          <p:cNvSpPr>
            <a:spLocks noGrp="1"/>
          </p:cNvSpPr>
          <p:nvPr>
            <p:ph type="ftr" sz="quarter" idx="11"/>
          </p:nvPr>
        </p:nvSpPr>
        <p:spPr/>
        <p:txBody>
          <a:bodyPr/>
          <a:lstStyle/>
          <a:p>
            <a:r>
              <a:rPr lang="en-IN" dirty="0" smtClean="0">
                <a:solidFill>
                  <a:srgbClr val="EBEBEB">
                    <a:lumMod val="75000"/>
                  </a:srgbClr>
                </a:solidFill>
              </a:rPr>
              <a:t>The information contained in this document is strictly private and confidential. © Copyright, Consumer Analytics Division, Tata Industries Limited   </a:t>
            </a:r>
            <a:endParaRPr lang="en-US" dirty="0">
              <a:solidFill>
                <a:srgbClr val="EBEBEB">
                  <a:lumMod val="75000"/>
                </a:srgb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
        <p:nvSpPr>
          <p:cNvPr id="9" name="Text Placeholder 9"/>
          <p:cNvSpPr>
            <a:spLocks noGrp="1"/>
          </p:cNvSpPr>
          <p:nvPr>
            <p:ph type="body" sz="quarter" idx="13"/>
          </p:nvPr>
        </p:nvSpPr>
        <p:spPr>
          <a:xfrm>
            <a:off x="528357" y="1217086"/>
            <a:ext cx="11113180" cy="582362"/>
          </a:xfrm>
        </p:spPr>
        <p:txBody>
          <a:bodyPr>
            <a:normAutofit/>
          </a:bodyPr>
          <a:lstStyle>
            <a:lvl1pPr marL="0" indent="0">
              <a:buNone/>
              <a:defRPr sz="1800"/>
            </a:lvl1pPr>
          </a:lstStyle>
          <a:p>
            <a:pPr lvl="0"/>
            <a:endParaRPr lang="en-IN" dirty="0"/>
          </a:p>
        </p:txBody>
      </p:sp>
      <p:sp>
        <p:nvSpPr>
          <p:cNvPr id="10" name="Title 1"/>
          <p:cNvSpPr>
            <a:spLocks noGrp="1"/>
          </p:cNvSpPr>
          <p:nvPr>
            <p:ph type="title"/>
          </p:nvPr>
        </p:nvSpPr>
        <p:spPr>
          <a:xfrm>
            <a:off x="1154953" y="516222"/>
            <a:ext cx="9130460" cy="706964"/>
          </a:xfrm>
        </p:spPr>
        <p:txBody>
          <a:bodyPr/>
          <a:lstStyle>
            <a:lvl1pPr>
              <a:defRPr sz="2800"/>
            </a:lvl1pPr>
          </a:lstStyle>
          <a:p>
            <a:r>
              <a:rPr lang="en-US" dirty="0" smtClean="0"/>
              <a:t>Click to edit Master title style</a:t>
            </a:r>
            <a:endParaRPr lang="en-US" dirty="0"/>
          </a:p>
        </p:txBody>
      </p:sp>
    </p:spTree>
    <p:extLst>
      <p:ext uri="{BB962C8B-B14F-4D97-AF65-F5344CB8AC3E}">
        <p14:creationId xmlns:p14="http://schemas.microsoft.com/office/powerpoint/2010/main" val="138448830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C957FAD-3E96-46CB-BEF0-7672DAA2E0D2}" type="datetime1">
              <a:rPr lang="en-US" smtClean="0">
                <a:solidFill>
                  <a:srgbClr val="ACD433"/>
                </a:solidFill>
              </a:rPr>
              <a:pPr/>
              <a:t>2/9/2016</a:t>
            </a:fld>
            <a:endParaRPr lang="en-US" dirty="0">
              <a:solidFill>
                <a:srgbClr val="ACD433"/>
              </a:solidFill>
            </a:endParaRPr>
          </a:p>
        </p:txBody>
      </p:sp>
      <p:sp>
        <p:nvSpPr>
          <p:cNvPr id="5" name="Footer Placeholder 4"/>
          <p:cNvSpPr>
            <a:spLocks noGrp="1"/>
          </p:cNvSpPr>
          <p:nvPr>
            <p:ph type="ftr" sz="quarter" idx="11"/>
          </p:nvPr>
        </p:nvSpPr>
        <p:spPr/>
        <p:txBody>
          <a:bodyPr/>
          <a:lstStyle/>
          <a:p>
            <a:r>
              <a:rPr lang="en-IN" dirty="0" smtClean="0">
                <a:solidFill>
                  <a:srgbClr val="EBEBEB">
                    <a:lumMod val="75000"/>
                  </a:srgbClr>
                </a:solidFill>
              </a:rPr>
              <a:t>The information contained in this document is strictly private and confidential. © Copyright, Consumer Analytics Division, Tata Industries Limited   </a:t>
            </a:r>
            <a:endParaRPr lang="en-US" dirty="0">
              <a:solidFill>
                <a:srgbClr val="EBEBEB">
                  <a:lumMod val="75000"/>
                </a:srgbClr>
              </a:solidFill>
            </a:endParaRPr>
          </a:p>
        </p:txBody>
      </p:sp>
      <p:sp>
        <p:nvSpPr>
          <p:cNvPr id="13" name="Rectangle 12"/>
          <p:cNvSpPr/>
          <p:nvPr/>
        </p:nvSpPr>
        <p:spPr>
          <a:xfrm>
            <a:off x="10437812" y="0"/>
            <a:ext cx="685800" cy="1143000"/>
          </a:xfrm>
          <a:prstGeom prst="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Tree>
    <p:extLst>
      <p:ext uri="{BB962C8B-B14F-4D97-AF65-F5344CB8AC3E}">
        <p14:creationId xmlns:p14="http://schemas.microsoft.com/office/powerpoint/2010/main" val="83662763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4"/>
          <p:cNvSpPr>
            <a:spLocks noGrp="1"/>
          </p:cNvSpPr>
          <p:nvPr>
            <p:ph type="sldNum" sz="quarter" idx="12"/>
          </p:nvPr>
        </p:nvSpPr>
        <p:spPr>
          <a:xfrm>
            <a:off x="10352540" y="295729"/>
            <a:ext cx="838199" cy="767687"/>
          </a:xfrm>
        </p:spPr>
        <p:txBody>
          <a:bodyPr/>
          <a:lstStyle/>
          <a:p>
            <a:fld id="{E2B0EC35-7F37-490F-B231-6B92D181A0EA}" type="slidenum">
              <a:rPr lang="en-IN" smtClean="0">
                <a:solidFill>
                  <a:srgbClr val="0E5580"/>
                </a:solidFill>
              </a:rPr>
              <a:pPr/>
              <a:t>‹#›</a:t>
            </a:fld>
            <a:endParaRPr lang="en-IN" dirty="0">
              <a:solidFill>
                <a:srgbClr val="0E5580"/>
              </a:solidFill>
            </a:endParaRPr>
          </a:p>
        </p:txBody>
      </p:sp>
    </p:spTree>
    <p:extLst>
      <p:ext uri="{BB962C8B-B14F-4D97-AF65-F5344CB8AC3E}">
        <p14:creationId xmlns:p14="http://schemas.microsoft.com/office/powerpoint/2010/main" val="158802272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sldNum" sz="quarter" idx="10"/>
            <p:custDataLst>
              <p:tags r:id="rId1"/>
            </p:custDataLst>
          </p:nvPr>
        </p:nvSpPr>
        <p:spPr>
          <a:ln/>
        </p:spPr>
        <p:txBody>
          <a:bodyPr/>
          <a:lstStyle>
            <a:lvl1pPr>
              <a:defRPr/>
            </a:lvl1pPr>
          </a:lstStyle>
          <a:p>
            <a:pPr>
              <a:defRPr/>
            </a:pPr>
            <a:fld id="{BCE75BFD-5AAE-4C38-AD8C-F9F5DC2AA28A}" type="slidenum">
              <a:rPr lang="en-US">
                <a:solidFill>
                  <a:srgbClr val="0E5580"/>
                </a:solidFill>
              </a:rPr>
              <a:pPr>
                <a:defRPr/>
              </a:pPr>
              <a:t>‹#›</a:t>
            </a:fld>
            <a:r>
              <a:rPr lang="en-US" dirty="0">
                <a:solidFill>
                  <a:srgbClr val="0E5580"/>
                </a:solidFill>
              </a:rPr>
              <a:t> </a:t>
            </a:r>
          </a:p>
        </p:txBody>
      </p:sp>
    </p:spTree>
    <p:extLst>
      <p:ext uri="{BB962C8B-B14F-4D97-AF65-F5344CB8AC3E}">
        <p14:creationId xmlns:p14="http://schemas.microsoft.com/office/powerpoint/2010/main" val="323548275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D314C6A-BDF1-4CCB-BEC3-2F1FB60332B4}" type="datetime1">
              <a:rPr lang="en-US" smtClean="0">
                <a:solidFill>
                  <a:srgbClr val="ACD433"/>
                </a:solidFill>
              </a:rPr>
              <a:pPr/>
              <a:t>2/9/2016</a:t>
            </a:fld>
            <a:endParaRPr lang="en-US" dirty="0">
              <a:solidFill>
                <a:srgbClr val="ACD433"/>
              </a:solidFill>
            </a:endParaRPr>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r>
              <a:rPr lang="en-IN" dirty="0" smtClean="0">
                <a:solidFill>
                  <a:prstClr val="white">
                    <a:lumMod val="50000"/>
                  </a:prstClr>
                </a:solidFill>
              </a:rPr>
              <a:t>The information contained in this document is strictly private and confidential. © Copyright, Consumer Analytics Division, Tata Industries Limited   </a:t>
            </a:r>
            <a:endParaRPr lang="en-US" dirty="0">
              <a:solidFill>
                <a:prstClr val="white">
                  <a:lumMod val="50000"/>
                </a:prstClr>
              </a:solidFill>
            </a:endParaRPr>
          </a:p>
        </p:txBody>
      </p:sp>
      <p:sp>
        <p:nvSpPr>
          <p:cNvPr id="15" name="Rectangle 14"/>
          <p:cNvSpPr/>
          <p:nvPr/>
        </p:nvSpPr>
        <p:spPr>
          <a:xfrm>
            <a:off x="10437812" y="0"/>
            <a:ext cx="685800" cy="1143000"/>
          </a:xfrm>
          <a:prstGeom prst="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Tree>
    <p:extLst>
      <p:ext uri="{BB962C8B-B14F-4D97-AF65-F5344CB8AC3E}">
        <p14:creationId xmlns:p14="http://schemas.microsoft.com/office/powerpoint/2010/main" val="417831710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C8D8B9C-4075-4BC1-AF9A-5E9B94506DB7}" type="datetime1">
              <a:rPr lang="en-US" smtClean="0">
                <a:solidFill>
                  <a:srgbClr val="ACD433"/>
                </a:solidFill>
              </a:rPr>
              <a:pPr/>
              <a:t>2/9/2016</a:t>
            </a:fld>
            <a:endParaRPr lang="en-US" dirty="0">
              <a:solidFill>
                <a:srgbClr val="ACD433"/>
              </a:solidFill>
            </a:endParaRPr>
          </a:p>
        </p:txBody>
      </p:sp>
      <p:sp>
        <p:nvSpPr>
          <p:cNvPr id="6" name="Footer Placeholder 5"/>
          <p:cNvSpPr>
            <a:spLocks noGrp="1"/>
          </p:cNvSpPr>
          <p:nvPr>
            <p:ph type="ftr" sz="quarter" idx="11"/>
          </p:nvPr>
        </p:nvSpPr>
        <p:spPr/>
        <p:txBody>
          <a:bodyPr/>
          <a:lstStyle/>
          <a:p>
            <a:r>
              <a:rPr lang="en-IN" dirty="0" smtClean="0">
                <a:solidFill>
                  <a:srgbClr val="EBEBEB">
                    <a:lumMod val="75000"/>
                  </a:srgbClr>
                </a:solidFill>
              </a:rPr>
              <a:t>The information contained in this document is strictly private and confidential. © Copyright, Consumer Analytics Division, Tata Industries Limited   </a:t>
            </a:r>
            <a:endParaRPr lang="en-US" dirty="0">
              <a:solidFill>
                <a:srgbClr val="EBEBEB">
                  <a:lumMod val="75000"/>
                </a:srgbClr>
              </a:solidFill>
            </a:endParaRPr>
          </a:p>
        </p:txBody>
      </p:sp>
      <p:sp>
        <p:nvSpPr>
          <p:cNvPr id="7" name="Slide Number Placeholder 6"/>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
        <p:nvSpPr>
          <p:cNvPr id="10" name="Text Placeholder 9"/>
          <p:cNvSpPr>
            <a:spLocks noGrp="1"/>
          </p:cNvSpPr>
          <p:nvPr>
            <p:ph type="body" sz="quarter" idx="13"/>
          </p:nvPr>
        </p:nvSpPr>
        <p:spPr>
          <a:xfrm>
            <a:off x="528357" y="1217086"/>
            <a:ext cx="11113180" cy="582362"/>
          </a:xfrm>
        </p:spPr>
        <p:txBody>
          <a:bodyPr>
            <a:normAutofit/>
          </a:bodyPr>
          <a:lstStyle>
            <a:lvl1pPr marL="0" indent="0">
              <a:buNone/>
              <a:defRPr lang="en-IN" sz="1800" b="0" i="0" kern="1200" dirty="0">
                <a:solidFill>
                  <a:schemeClr val="tx2">
                    <a:lumMod val="60000"/>
                    <a:lumOff val="40000"/>
                  </a:schemeClr>
                </a:solidFill>
                <a:latin typeface="+mn-lt"/>
                <a:ea typeface="+mn-ea"/>
                <a:cs typeface="+mn-cs"/>
              </a:defRPr>
            </a:lvl1pPr>
          </a:lstStyle>
          <a:p>
            <a:pPr lvl="0"/>
            <a:endParaRPr lang="en-IN" dirty="0"/>
          </a:p>
        </p:txBody>
      </p:sp>
    </p:spTree>
    <p:extLst>
      <p:ext uri="{BB962C8B-B14F-4D97-AF65-F5344CB8AC3E}">
        <p14:creationId xmlns:p14="http://schemas.microsoft.com/office/powerpoint/2010/main" val="46522834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8EA3936-0EFA-41DE-9BD7-867C7334E912}" type="datetime1">
              <a:rPr lang="en-US" smtClean="0">
                <a:solidFill>
                  <a:srgbClr val="ACD433"/>
                </a:solidFill>
              </a:rPr>
              <a:pPr/>
              <a:t>2/9/2016</a:t>
            </a:fld>
            <a:endParaRPr lang="en-US" dirty="0">
              <a:solidFill>
                <a:srgbClr val="ACD433"/>
              </a:solidFill>
            </a:endParaRPr>
          </a:p>
        </p:txBody>
      </p:sp>
      <p:sp>
        <p:nvSpPr>
          <p:cNvPr id="8" name="Footer Placeholder 7"/>
          <p:cNvSpPr>
            <a:spLocks noGrp="1"/>
          </p:cNvSpPr>
          <p:nvPr>
            <p:ph type="ftr" sz="quarter" idx="11"/>
          </p:nvPr>
        </p:nvSpPr>
        <p:spPr/>
        <p:txBody>
          <a:bodyPr/>
          <a:lstStyle/>
          <a:p>
            <a:r>
              <a:rPr lang="en-IN" dirty="0" smtClean="0">
                <a:solidFill>
                  <a:srgbClr val="EBEBEB">
                    <a:lumMod val="75000"/>
                  </a:srgbClr>
                </a:solidFill>
              </a:rPr>
              <a:t>The information contained in this document is strictly private and confidential. © Copyright, Consumer Analytics Division, Tata Industries Limited   </a:t>
            </a:r>
            <a:endParaRPr lang="en-US" dirty="0">
              <a:solidFill>
                <a:srgbClr val="EBEBEB">
                  <a:lumMod val="75000"/>
                </a:srgbClr>
              </a:solidFill>
            </a:endParaRPr>
          </a:p>
        </p:txBody>
      </p:sp>
      <p:sp>
        <p:nvSpPr>
          <p:cNvPr id="9" name="Slide Number Placeholder 8"/>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
        <p:nvSpPr>
          <p:cNvPr id="11" name="Text Placeholder 9"/>
          <p:cNvSpPr>
            <a:spLocks noGrp="1"/>
          </p:cNvSpPr>
          <p:nvPr>
            <p:ph type="body" sz="quarter" idx="13"/>
          </p:nvPr>
        </p:nvSpPr>
        <p:spPr>
          <a:xfrm>
            <a:off x="528357" y="1217086"/>
            <a:ext cx="11113180" cy="582362"/>
          </a:xfrm>
        </p:spPr>
        <p:txBody>
          <a:bodyPr>
            <a:normAutofit/>
          </a:bodyPr>
          <a:lstStyle>
            <a:lvl1pPr marL="0" indent="0">
              <a:buNone/>
              <a:defRPr lang="en-IN" sz="1800" b="0" i="0" kern="1200" dirty="0">
                <a:solidFill>
                  <a:schemeClr val="tx2">
                    <a:lumMod val="60000"/>
                    <a:lumOff val="40000"/>
                  </a:schemeClr>
                </a:solidFill>
                <a:latin typeface="+mn-lt"/>
                <a:ea typeface="+mn-ea"/>
                <a:cs typeface="+mn-cs"/>
              </a:defRPr>
            </a:lvl1pPr>
          </a:lstStyle>
          <a:p>
            <a:pPr lvl="0"/>
            <a:endParaRPr lang="en-US" sz="1800" b="0" i="0" kern="1200" dirty="0">
              <a:solidFill>
                <a:schemeClr val="tx2">
                  <a:lumMod val="60000"/>
                  <a:lumOff val="40000"/>
                </a:schemeClr>
              </a:solidFill>
              <a:latin typeface="+mn-lt"/>
              <a:ea typeface="+mn-ea"/>
              <a:cs typeface="+mn-cs"/>
            </a:endParaRPr>
          </a:p>
        </p:txBody>
      </p:sp>
    </p:spTree>
    <p:extLst>
      <p:ext uri="{BB962C8B-B14F-4D97-AF65-F5344CB8AC3E}">
        <p14:creationId xmlns:p14="http://schemas.microsoft.com/office/powerpoint/2010/main" val="23967863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2DCA53F-FCBF-4517-A84A-91F4E4243AD6}" type="datetime1">
              <a:rPr lang="en-US" smtClean="0">
                <a:solidFill>
                  <a:srgbClr val="ACD433"/>
                </a:solidFill>
              </a:rPr>
              <a:pPr/>
              <a:t>2/9/2016</a:t>
            </a:fld>
            <a:endParaRPr lang="en-US" dirty="0">
              <a:solidFill>
                <a:srgbClr val="ACD433"/>
              </a:solidFill>
            </a:endParaRPr>
          </a:p>
        </p:txBody>
      </p:sp>
      <p:sp>
        <p:nvSpPr>
          <p:cNvPr id="4" name="Footer Placeholder 3"/>
          <p:cNvSpPr>
            <a:spLocks noGrp="1"/>
          </p:cNvSpPr>
          <p:nvPr>
            <p:ph type="ftr" sz="quarter" idx="11"/>
          </p:nvPr>
        </p:nvSpPr>
        <p:spPr/>
        <p:txBody>
          <a:bodyPr/>
          <a:lstStyle/>
          <a:p>
            <a:r>
              <a:rPr lang="en-IN" dirty="0" smtClean="0">
                <a:solidFill>
                  <a:srgbClr val="EBEBEB">
                    <a:lumMod val="75000"/>
                  </a:srgbClr>
                </a:solidFill>
              </a:rPr>
              <a:t>The information contained in this document is strictly private and confidential. © Copyright, Consumer Analytics Division, Tata Industries Limited   </a:t>
            </a:r>
            <a:endParaRPr lang="en-US" dirty="0">
              <a:solidFill>
                <a:srgbClr val="EBEBEB">
                  <a:lumMod val="75000"/>
                </a:srgbClr>
              </a:solidFill>
            </a:endParaRPr>
          </a:p>
        </p:txBody>
      </p:sp>
      <p:sp>
        <p:nvSpPr>
          <p:cNvPr id="5" name="Slide Number Placeholder 4"/>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
        <p:nvSpPr>
          <p:cNvPr id="7" name="Text Placeholder 9"/>
          <p:cNvSpPr>
            <a:spLocks noGrp="1"/>
          </p:cNvSpPr>
          <p:nvPr>
            <p:ph type="body" sz="quarter" idx="13"/>
          </p:nvPr>
        </p:nvSpPr>
        <p:spPr>
          <a:xfrm>
            <a:off x="528357" y="1217086"/>
            <a:ext cx="11113180" cy="582362"/>
          </a:xfrm>
        </p:spPr>
        <p:txBody>
          <a:bodyPr>
            <a:normAutofit/>
          </a:bodyPr>
          <a:lstStyle>
            <a:lvl1pPr marL="0" indent="0">
              <a:buNone/>
              <a:defRPr lang="en-IN" sz="1800" b="0" i="0" kern="1200" dirty="0">
                <a:solidFill>
                  <a:schemeClr val="tx2">
                    <a:lumMod val="60000"/>
                    <a:lumOff val="40000"/>
                  </a:schemeClr>
                </a:solidFill>
                <a:latin typeface="+mn-lt"/>
                <a:ea typeface="+mn-ea"/>
                <a:cs typeface="+mn-cs"/>
              </a:defRPr>
            </a:lvl1pPr>
          </a:lstStyle>
          <a:p>
            <a:pPr lvl="0"/>
            <a:endParaRPr lang="en-IN" dirty="0"/>
          </a:p>
        </p:txBody>
      </p:sp>
    </p:spTree>
    <p:extLst>
      <p:ext uri="{BB962C8B-B14F-4D97-AF65-F5344CB8AC3E}">
        <p14:creationId xmlns:p14="http://schemas.microsoft.com/office/powerpoint/2010/main" val="216789290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37F569-69F7-4064-9BEA-699FAB1E2095}" type="datetime1">
              <a:rPr lang="en-US" smtClean="0">
                <a:solidFill>
                  <a:srgbClr val="ACD433"/>
                </a:solidFill>
              </a:rPr>
              <a:pPr/>
              <a:t>2/9/2016</a:t>
            </a:fld>
            <a:endParaRPr lang="en-US" dirty="0">
              <a:solidFill>
                <a:srgbClr val="ACD433"/>
              </a:solidFill>
            </a:endParaRPr>
          </a:p>
        </p:txBody>
      </p:sp>
      <p:sp>
        <p:nvSpPr>
          <p:cNvPr id="3" name="Footer Placeholder 2"/>
          <p:cNvSpPr>
            <a:spLocks noGrp="1"/>
          </p:cNvSpPr>
          <p:nvPr>
            <p:ph type="ftr" sz="quarter" idx="11"/>
          </p:nvPr>
        </p:nvSpPr>
        <p:spPr/>
        <p:txBody>
          <a:bodyPr/>
          <a:lstStyle/>
          <a:p>
            <a:r>
              <a:rPr lang="en-IN" dirty="0" smtClean="0">
                <a:solidFill>
                  <a:srgbClr val="EBEBEB">
                    <a:lumMod val="75000"/>
                  </a:srgbClr>
                </a:solidFill>
              </a:rPr>
              <a:t>The information contained in this document is strictly private and confidential. © Copyright, Consumer Analytics Division, Tata Industries Limited   </a:t>
            </a:r>
            <a:endParaRPr lang="en-US" dirty="0">
              <a:solidFill>
                <a:srgbClr val="EBEBEB">
                  <a:lumMod val="75000"/>
                </a:srgbClr>
              </a:solidFill>
            </a:endParaRPr>
          </a:p>
        </p:txBody>
      </p:sp>
      <p:sp>
        <p:nvSpPr>
          <p:cNvPr id="7" name="Rectangle 6"/>
          <p:cNvSpPr/>
          <p:nvPr/>
        </p:nvSpPr>
        <p:spPr>
          <a:xfrm>
            <a:off x="10437812" y="0"/>
            <a:ext cx="685800" cy="1143000"/>
          </a:xfrm>
          <a:prstGeom prst="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Tree>
    <p:extLst>
      <p:ext uri="{BB962C8B-B14F-4D97-AF65-F5344CB8AC3E}">
        <p14:creationId xmlns:p14="http://schemas.microsoft.com/office/powerpoint/2010/main" val="342120943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F8F716B-BD40-4E33-9AD7-F407523D0EAA}" type="datetime1">
              <a:rPr lang="en-US" smtClean="0">
                <a:solidFill>
                  <a:srgbClr val="ACD433"/>
                </a:solidFill>
              </a:rPr>
              <a:pPr/>
              <a:t>2/9/2016</a:t>
            </a:fld>
            <a:endParaRPr lang="en-US" dirty="0">
              <a:solidFill>
                <a:srgbClr val="ACD433"/>
              </a:solidFill>
            </a:endParaRPr>
          </a:p>
        </p:txBody>
      </p:sp>
      <p:sp>
        <p:nvSpPr>
          <p:cNvPr id="6" name="Footer Placeholder 5"/>
          <p:cNvSpPr>
            <a:spLocks noGrp="1"/>
          </p:cNvSpPr>
          <p:nvPr>
            <p:ph type="ftr" sz="quarter" idx="11"/>
          </p:nvPr>
        </p:nvSpPr>
        <p:spPr/>
        <p:txBody>
          <a:bodyPr/>
          <a:lstStyle/>
          <a:p>
            <a:r>
              <a:rPr lang="en-IN" dirty="0" smtClean="0">
                <a:solidFill>
                  <a:srgbClr val="EBEBEB">
                    <a:lumMod val="75000"/>
                  </a:srgbClr>
                </a:solidFill>
              </a:rPr>
              <a:t>The information contained in this document is strictly private and confidential. © Copyright, Consumer Analytics Division, Tata Industries Limited   </a:t>
            </a:r>
            <a:endParaRPr lang="en-US" dirty="0">
              <a:solidFill>
                <a:srgbClr val="EBEBEB">
                  <a:lumMod val="75000"/>
                </a:srgbClr>
              </a:solidFill>
            </a:endParaRPr>
          </a:p>
        </p:txBody>
      </p:sp>
      <p:sp>
        <p:nvSpPr>
          <p:cNvPr id="15" name="Rectangle 14"/>
          <p:cNvSpPr/>
          <p:nvPr/>
        </p:nvSpPr>
        <p:spPr>
          <a:xfrm>
            <a:off x="10437812" y="0"/>
            <a:ext cx="685800" cy="1143000"/>
          </a:xfrm>
          <a:prstGeom prst="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Tree>
    <p:extLst>
      <p:ext uri="{BB962C8B-B14F-4D97-AF65-F5344CB8AC3E}">
        <p14:creationId xmlns:p14="http://schemas.microsoft.com/office/powerpoint/2010/main" val="117718624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64C8B8-752A-44DB-A90C-10515ACFC9C9}" type="datetime1">
              <a:rPr lang="en-US" smtClean="0">
                <a:solidFill>
                  <a:srgbClr val="ACD433"/>
                </a:solidFill>
              </a:rPr>
              <a:pPr/>
              <a:t>2/9/2016</a:t>
            </a:fld>
            <a:endParaRPr lang="en-US" dirty="0">
              <a:solidFill>
                <a:srgbClr val="ACD433"/>
              </a:solidFill>
            </a:endParaRPr>
          </a:p>
        </p:txBody>
      </p:sp>
      <p:sp>
        <p:nvSpPr>
          <p:cNvPr id="6" name="Footer Placeholder 5"/>
          <p:cNvSpPr>
            <a:spLocks noGrp="1"/>
          </p:cNvSpPr>
          <p:nvPr>
            <p:ph type="ftr" sz="quarter" idx="11"/>
          </p:nvPr>
        </p:nvSpPr>
        <p:spPr/>
        <p:txBody>
          <a:bodyPr/>
          <a:lstStyle/>
          <a:p>
            <a:r>
              <a:rPr lang="en-IN" dirty="0" smtClean="0">
                <a:solidFill>
                  <a:srgbClr val="EBEBEB">
                    <a:lumMod val="75000"/>
                  </a:srgbClr>
                </a:solidFill>
              </a:rPr>
              <a:t>The information contained in this document is strictly private and confidential. © Copyright, Consumer Analytics Division, Tata Industries Limited   </a:t>
            </a:r>
            <a:endParaRPr lang="en-US" dirty="0">
              <a:solidFill>
                <a:srgbClr val="EBEBEB">
                  <a:lumMod val="75000"/>
                </a:srgbClr>
              </a:solidFill>
            </a:endParaRPr>
          </a:p>
        </p:txBody>
      </p:sp>
      <p:sp>
        <p:nvSpPr>
          <p:cNvPr id="14" name="Rectangle 13"/>
          <p:cNvSpPr/>
          <p:nvPr/>
        </p:nvSpPr>
        <p:spPr>
          <a:xfrm>
            <a:off x="10437812" y="0"/>
            <a:ext cx="685800" cy="1143000"/>
          </a:xfrm>
          <a:prstGeom prst="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Tree>
    <p:extLst>
      <p:ext uri="{BB962C8B-B14F-4D97-AF65-F5344CB8AC3E}">
        <p14:creationId xmlns:p14="http://schemas.microsoft.com/office/powerpoint/2010/main" val="208057103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E22D1A-CAE7-4D37-85C8-6F613DE24951}" type="datetime1">
              <a:rPr lang="en-US" smtClean="0">
                <a:solidFill>
                  <a:srgbClr val="ACD433"/>
                </a:solidFill>
              </a:rPr>
              <a:pPr/>
              <a:t>2/9/2016</a:t>
            </a:fld>
            <a:endParaRPr lang="en-US" dirty="0">
              <a:solidFill>
                <a:srgbClr val="ACD433"/>
              </a:solidFill>
            </a:endParaRPr>
          </a:p>
        </p:txBody>
      </p:sp>
      <p:sp>
        <p:nvSpPr>
          <p:cNvPr id="6" name="Footer Placeholder 5"/>
          <p:cNvSpPr>
            <a:spLocks noGrp="1"/>
          </p:cNvSpPr>
          <p:nvPr>
            <p:ph type="ftr" sz="quarter" idx="11"/>
          </p:nvPr>
        </p:nvSpPr>
        <p:spPr/>
        <p:txBody>
          <a:bodyPr/>
          <a:lstStyle/>
          <a:p>
            <a:r>
              <a:rPr lang="en-IN" dirty="0" smtClean="0">
                <a:solidFill>
                  <a:srgbClr val="EBEBEB">
                    <a:lumMod val="75000"/>
                  </a:srgbClr>
                </a:solidFill>
              </a:rPr>
              <a:t>The information contained in this document is strictly private and confidential. © Copyright, Consumer Analytics Division, Tata Industries Limited   </a:t>
            </a:r>
            <a:endParaRPr lang="en-US" dirty="0">
              <a:solidFill>
                <a:srgbClr val="EBEBEB">
                  <a:lumMod val="75000"/>
                </a:srgbClr>
              </a:solidFill>
            </a:endParaRPr>
          </a:p>
        </p:txBody>
      </p:sp>
      <p:sp>
        <p:nvSpPr>
          <p:cNvPr id="13" name="Rectangle 12"/>
          <p:cNvSpPr/>
          <p:nvPr/>
        </p:nvSpPr>
        <p:spPr>
          <a:xfrm>
            <a:off x="10437812" y="0"/>
            <a:ext cx="685800" cy="1143000"/>
          </a:xfrm>
          <a:prstGeom prst="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Tree>
    <p:extLst>
      <p:ext uri="{BB962C8B-B14F-4D97-AF65-F5344CB8AC3E}">
        <p14:creationId xmlns:p14="http://schemas.microsoft.com/office/powerpoint/2010/main" val="261026875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55228"/>
            <a:ext cx="12192000" cy="6867027"/>
            <a:chOff x="0" y="-2373"/>
            <a:chExt cx="12192000" cy="6867027"/>
          </a:xfrm>
        </p:grpSpPr>
        <p:sp>
          <p:nvSpPr>
            <p:cNvPr id="26" name="Rectangle 25"/>
            <p:cNvSpPr/>
            <p:nvPr/>
          </p:nvSpPr>
          <p:spPr>
            <a:xfrm>
              <a:off x="0" y="0"/>
              <a:ext cx="12192000" cy="6858000"/>
            </a:xfrm>
            <a:prstGeom prst="rect">
              <a:avLst/>
            </a:prstGeom>
            <a:blipFill>
              <a:blip r:embed="rId20">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629984" y="542362"/>
            <a:ext cx="9785683" cy="706964"/>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pPr defTabSz="457200"/>
            <a:fld id="{F87393B5-8BA9-476F-99E3-FFB38A1E2962}" type="datetime1">
              <a:rPr lang="en-US" smtClean="0">
                <a:solidFill>
                  <a:srgbClr val="ACD433"/>
                </a:solidFill>
              </a:rPr>
              <a:pPr defTabSz="457200"/>
              <a:t>2/9/2016</a:t>
            </a:fld>
            <a:endParaRPr lang="en-US" dirty="0">
              <a:solidFill>
                <a:srgbClr val="ACD433"/>
              </a:solidFill>
            </a:endParaRPr>
          </a:p>
        </p:txBody>
      </p:sp>
      <p:sp>
        <p:nvSpPr>
          <p:cNvPr id="5" name="Footer Placeholder 4"/>
          <p:cNvSpPr>
            <a:spLocks noGrp="1"/>
          </p:cNvSpPr>
          <p:nvPr>
            <p:ph type="ftr" sz="quarter" idx="3"/>
          </p:nvPr>
        </p:nvSpPr>
        <p:spPr>
          <a:xfrm>
            <a:off x="1196498" y="6647419"/>
            <a:ext cx="8964000" cy="198472"/>
          </a:xfrm>
          <a:prstGeom prst="rect">
            <a:avLst/>
          </a:prstGeom>
        </p:spPr>
        <p:txBody>
          <a:bodyPr vert="horz" lIns="91440" tIns="45720" rIns="91440" bIns="45720" rtlCol="0" anchor="b"/>
          <a:lstStyle>
            <a:lvl1pPr algn="l">
              <a:defRPr sz="1000" b="0" i="0">
                <a:solidFill>
                  <a:schemeClr val="bg2">
                    <a:lumMod val="75000"/>
                  </a:schemeClr>
                </a:solidFill>
                <a:latin typeface="+mn-lt"/>
              </a:defRPr>
            </a:lvl1pPr>
          </a:lstStyle>
          <a:p>
            <a:pPr defTabSz="457200"/>
            <a:r>
              <a:rPr lang="en-IN" dirty="0" smtClean="0">
                <a:solidFill>
                  <a:srgbClr val="EBEBEB">
                    <a:lumMod val="75000"/>
                  </a:srgbClr>
                </a:solidFill>
              </a:rPr>
              <a:t>The information contained in this document is strictly private and confidential. © Copyright, Consumer Analytics Division, Tata Industries Limited   </a:t>
            </a:r>
            <a:endParaRPr lang="en-US" dirty="0">
              <a:solidFill>
                <a:srgbClr val="EBEBEB">
                  <a:lumMod val="75000"/>
                </a:srgbClr>
              </a:solidFill>
            </a:endParaRPr>
          </a:p>
        </p:txBody>
      </p:sp>
      <p:sp>
        <p:nvSpPr>
          <p:cNvPr id="22" name="Rectangle 21"/>
          <p:cNvSpPr/>
          <p:nvPr/>
        </p:nvSpPr>
        <p:spPr>
          <a:xfrm>
            <a:off x="10437812" y="0"/>
            <a:ext cx="685800" cy="1061351"/>
          </a:xfrm>
          <a:prstGeom prst="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2"/>
                </a:solidFill>
                <a:latin typeface="+mn-lt"/>
              </a:defRPr>
            </a:lvl1pPr>
          </a:lstStyle>
          <a:p>
            <a:pPr defTabSz="457200"/>
            <a:fld id="{D57F1E4F-1CFF-5643-939E-217C01CDF565}" type="slidenum">
              <a:rPr lang="en-US" smtClean="0">
                <a:solidFill>
                  <a:srgbClr val="0E5580"/>
                </a:solidFill>
              </a:rPr>
              <a:pPr defTabSz="457200"/>
              <a:t>‹#›</a:t>
            </a:fld>
            <a:endParaRPr lang="en-US" dirty="0">
              <a:solidFill>
                <a:srgbClr val="0E5580"/>
              </a:solidFill>
            </a:endParaRPr>
          </a:p>
        </p:txBody>
      </p:sp>
      <p:pic>
        <p:nvPicPr>
          <p:cNvPr id="24" name="Picture 23"/>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11714962" y="0"/>
            <a:ext cx="477038" cy="450761"/>
          </a:xfrm>
          <a:prstGeom prst="rect">
            <a:avLst/>
          </a:prstGeom>
        </p:spPr>
      </p:pic>
      <p:sp>
        <p:nvSpPr>
          <p:cNvPr id="31" name="Rectangle 30"/>
          <p:cNvSpPr/>
          <p:nvPr userDrawn="1"/>
        </p:nvSpPr>
        <p:spPr>
          <a:xfrm>
            <a:off x="444500" y="1151908"/>
            <a:ext cx="11270462" cy="1043481"/>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IN" dirty="0">
              <a:solidFill>
                <a:prstClr val="white"/>
              </a:solidFill>
            </a:endParaRPr>
          </a:p>
        </p:txBody>
      </p:sp>
      <p:sp>
        <p:nvSpPr>
          <p:cNvPr id="32" name="Rectangle 31"/>
          <p:cNvSpPr/>
          <p:nvPr userDrawn="1"/>
        </p:nvSpPr>
        <p:spPr>
          <a:xfrm>
            <a:off x="484906" y="1893122"/>
            <a:ext cx="11230056" cy="412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IN" dirty="0">
              <a:solidFill>
                <a:prstClr val="white"/>
              </a:solidFill>
            </a:endParaRPr>
          </a:p>
        </p:txBody>
      </p:sp>
    </p:spTree>
    <p:extLst>
      <p:ext uri="{BB962C8B-B14F-4D97-AF65-F5344CB8AC3E}">
        <p14:creationId xmlns:p14="http://schemas.microsoft.com/office/powerpoint/2010/main" val="11786712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iming>
    <p:tnLst>
      <p:par>
        <p:cTn id="1" dur="indefinite" restart="never" nodeType="tmRoot"/>
      </p:par>
    </p:tnLst>
  </p:timing>
  <p:hf hdr="0" ftr="0" dt="0"/>
  <p:txStyles>
    <p:titleStyle>
      <a:lvl1pPr algn="l" defTabSz="457200" rtl="0" eaLnBrk="1" latinLnBrk="0" hangingPunct="1">
        <a:spcBef>
          <a:spcPct val="0"/>
        </a:spcBef>
        <a:buNone/>
        <a:defRPr sz="2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image" Target="../media/image46.png"/><Relationship Id="rId1" Type="http://schemas.openxmlformats.org/officeDocument/2006/relationships/slideLayout" Target="../slideLayouts/slideLayout5.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jpeg"/><Relationship Id="rId4" Type="http://schemas.openxmlformats.org/officeDocument/2006/relationships/image" Target="../media/image48.jpeg"/><Relationship Id="rId9" Type="http://schemas.openxmlformats.org/officeDocument/2006/relationships/image" Target="../media/image5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xml"/><Relationship Id="rId4" Type="http://schemas.openxmlformats.org/officeDocument/2006/relationships/image" Target="../media/image59.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hyperlink" Target="http://www.justforthis.com/" TargetMode="External"/><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jpeg"/><Relationship Id="rId18" Type="http://schemas.openxmlformats.org/officeDocument/2006/relationships/image" Target="../media/image81.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80.png"/><Relationship Id="rId2" Type="http://schemas.openxmlformats.org/officeDocument/2006/relationships/image" Target="../media/image65.png"/><Relationship Id="rId16" Type="http://schemas.openxmlformats.org/officeDocument/2006/relationships/image" Target="../media/image79.png"/><Relationship Id="rId1" Type="http://schemas.openxmlformats.org/officeDocument/2006/relationships/slideLayout" Target="../slideLayouts/slideLayout5.xml"/><Relationship Id="rId6" Type="http://schemas.openxmlformats.org/officeDocument/2006/relationships/image" Target="../media/image69.png"/><Relationship Id="rId11" Type="http://schemas.openxmlformats.org/officeDocument/2006/relationships/image" Target="../media/image74.jpeg"/><Relationship Id="rId5" Type="http://schemas.openxmlformats.org/officeDocument/2006/relationships/image" Target="../media/image68.png"/><Relationship Id="rId15" Type="http://schemas.openxmlformats.org/officeDocument/2006/relationships/image" Target="../media/image78.jpeg"/><Relationship Id="rId10" Type="http://schemas.openxmlformats.org/officeDocument/2006/relationships/image" Target="../media/image73.png"/><Relationship Id="rId19" Type="http://schemas.openxmlformats.org/officeDocument/2006/relationships/image" Target="../media/image82.jpe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s>
</file>

<file path=ppt/slides/_rels/slide2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27.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3" Type="http://schemas.openxmlformats.org/officeDocument/2006/relationships/image" Target="../media/image85.jpeg"/><Relationship Id="rId7" Type="http://schemas.openxmlformats.org/officeDocument/2006/relationships/image" Target="../media/image88.png"/><Relationship Id="rId12" Type="http://schemas.openxmlformats.org/officeDocument/2006/relationships/image" Target="../media/image93.png"/><Relationship Id="rId17" Type="http://schemas.openxmlformats.org/officeDocument/2006/relationships/image" Target="../media/image98.png"/><Relationship Id="rId2" Type="http://schemas.openxmlformats.org/officeDocument/2006/relationships/notesSlide" Target="../notesSlides/notesSlide6.xml"/><Relationship Id="rId16" Type="http://schemas.openxmlformats.org/officeDocument/2006/relationships/image" Target="../media/image97.jpeg"/><Relationship Id="rId1" Type="http://schemas.openxmlformats.org/officeDocument/2006/relationships/slideLayout" Target="../slideLayouts/slideLayout1.xml"/><Relationship Id="rId6" Type="http://schemas.openxmlformats.org/officeDocument/2006/relationships/image" Target="../media/image71.png"/><Relationship Id="rId11" Type="http://schemas.openxmlformats.org/officeDocument/2006/relationships/image" Target="../media/image92.png"/><Relationship Id="rId5" Type="http://schemas.openxmlformats.org/officeDocument/2006/relationships/image" Target="../media/image87.jpeg"/><Relationship Id="rId15" Type="http://schemas.openxmlformats.org/officeDocument/2006/relationships/image" Target="../media/image96.jpeg"/><Relationship Id="rId10" Type="http://schemas.openxmlformats.org/officeDocument/2006/relationships/image" Target="../media/image91.gif"/><Relationship Id="rId4" Type="http://schemas.openxmlformats.org/officeDocument/2006/relationships/image" Target="../media/image86.jpeg"/><Relationship Id="rId9" Type="http://schemas.openxmlformats.org/officeDocument/2006/relationships/image" Target="../media/image90.png"/><Relationship Id="rId14" Type="http://schemas.openxmlformats.org/officeDocument/2006/relationships/image" Target="../media/image95.png"/></Relationships>
</file>

<file path=ppt/slides/_rels/slide2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01.png"/><Relationship Id="rId4" Type="http://schemas.openxmlformats.org/officeDocument/2006/relationships/image" Target="../media/image100.png"/></Relationships>
</file>

<file path=ppt/slides/_rels/slide29.xml.rels><?xml version="1.0" encoding="UTF-8" standalone="yes"?>
<Relationships xmlns="http://schemas.openxmlformats.org/package/2006/relationships"><Relationship Id="rId3" Type="http://schemas.openxmlformats.org/officeDocument/2006/relationships/hyperlink" Target="http://bcove.me/xdrjtoek" TargetMode="External"/><Relationship Id="rId2" Type="http://schemas.openxmlformats.org/officeDocument/2006/relationships/image" Target="../media/image10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8" Type="http://schemas.openxmlformats.org/officeDocument/2006/relationships/image" Target="../media/image107.jpeg"/><Relationship Id="rId3" Type="http://schemas.openxmlformats.org/officeDocument/2006/relationships/image" Target="../media/image103.png"/><Relationship Id="rId7" Type="http://schemas.openxmlformats.org/officeDocument/2006/relationships/image" Target="../media/image106.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05.png"/><Relationship Id="rId5" Type="http://schemas.openxmlformats.org/officeDocument/2006/relationships/image" Target="../media/image17.png"/><Relationship Id="rId4" Type="http://schemas.openxmlformats.org/officeDocument/2006/relationships/image" Target="../media/image104.png"/><Relationship Id="rId9" Type="http://schemas.openxmlformats.org/officeDocument/2006/relationships/image" Target="../media/image10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20.png"/><Relationship Id="rId3" Type="http://schemas.openxmlformats.org/officeDocument/2006/relationships/image" Target="../media/image110.jpeg"/><Relationship Id="rId7" Type="http://schemas.openxmlformats.org/officeDocument/2006/relationships/image" Target="../media/image114.png"/><Relationship Id="rId12" Type="http://schemas.openxmlformats.org/officeDocument/2006/relationships/image" Target="../media/image119.jpeg"/><Relationship Id="rId2" Type="http://schemas.openxmlformats.org/officeDocument/2006/relationships/image" Target="../media/image109.gif"/><Relationship Id="rId16" Type="http://schemas.openxmlformats.org/officeDocument/2006/relationships/image" Target="../media/image123.png"/><Relationship Id="rId1" Type="http://schemas.openxmlformats.org/officeDocument/2006/relationships/slideLayout" Target="../slideLayouts/slideLayout5.xml"/><Relationship Id="rId6" Type="http://schemas.openxmlformats.org/officeDocument/2006/relationships/image" Target="../media/image113.jpeg"/><Relationship Id="rId11" Type="http://schemas.openxmlformats.org/officeDocument/2006/relationships/image" Target="../media/image118.png"/><Relationship Id="rId5" Type="http://schemas.openxmlformats.org/officeDocument/2006/relationships/image" Target="../media/image112.jpeg"/><Relationship Id="rId15" Type="http://schemas.openxmlformats.org/officeDocument/2006/relationships/image" Target="../media/image122.png"/><Relationship Id="rId10" Type="http://schemas.openxmlformats.org/officeDocument/2006/relationships/image" Target="../media/image117.png"/><Relationship Id="rId4" Type="http://schemas.openxmlformats.org/officeDocument/2006/relationships/image" Target="../media/image111.jpeg"/><Relationship Id="rId9" Type="http://schemas.openxmlformats.org/officeDocument/2006/relationships/image" Target="../media/image116.png"/><Relationship Id="rId14" Type="http://schemas.openxmlformats.org/officeDocument/2006/relationships/image" Target="../media/image121.jpeg"/></Relationships>
</file>

<file path=ppt/slides/_rels/slide39.xml.rels><?xml version="1.0" encoding="UTF-8" standalone="yes"?>
<Relationships xmlns="http://schemas.openxmlformats.org/package/2006/relationships"><Relationship Id="rId8" Type="http://schemas.openxmlformats.org/officeDocument/2006/relationships/image" Target="../media/image129.jpeg"/><Relationship Id="rId3" Type="http://schemas.openxmlformats.org/officeDocument/2006/relationships/image" Target="../media/image124.jpeg"/><Relationship Id="rId7" Type="http://schemas.openxmlformats.org/officeDocument/2006/relationships/image" Target="../media/image128.png"/><Relationship Id="rId12" Type="http://schemas.openxmlformats.org/officeDocument/2006/relationships/image" Target="../media/image133.jpe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27.jpeg"/><Relationship Id="rId11" Type="http://schemas.openxmlformats.org/officeDocument/2006/relationships/image" Target="../media/image132.jpeg"/><Relationship Id="rId5" Type="http://schemas.openxmlformats.org/officeDocument/2006/relationships/image" Target="../media/image126.jpeg"/><Relationship Id="rId10" Type="http://schemas.openxmlformats.org/officeDocument/2006/relationships/image" Target="../media/image131.jpeg"/><Relationship Id="rId4" Type="http://schemas.openxmlformats.org/officeDocument/2006/relationships/image" Target="../media/image125.jpeg"/><Relationship Id="rId9" Type="http://schemas.openxmlformats.org/officeDocument/2006/relationships/image" Target="../media/image130.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image" Target="../media/image23.jpe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4.xml"/><Relationship Id="rId16" Type="http://schemas.openxmlformats.org/officeDocument/2006/relationships/image" Target="../media/image45.jpeg"/><Relationship Id="rId1" Type="http://schemas.openxmlformats.org/officeDocument/2006/relationships/slideLayout" Target="../slideLayouts/slideLayout5.xml"/><Relationship Id="rId6" Type="http://schemas.openxmlformats.org/officeDocument/2006/relationships/image" Target="../media/image35.jpeg"/><Relationship Id="rId11" Type="http://schemas.openxmlformats.org/officeDocument/2006/relationships/image" Target="../media/image40.png"/><Relationship Id="rId5" Type="http://schemas.openxmlformats.org/officeDocument/2006/relationships/image" Target="../media/image34.jpeg"/><Relationship Id="rId15" Type="http://schemas.openxmlformats.org/officeDocument/2006/relationships/image" Target="../media/image44.jpe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154954" y="1961766"/>
            <a:ext cx="9989861" cy="209013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smtClean="0"/>
              <a:t>Digital Data &amp; Analytics</a:t>
            </a:r>
          </a:p>
          <a:p>
            <a:endParaRPr lang="en-US" sz="4000" b="1" dirty="0" smtClean="0"/>
          </a:p>
          <a:p>
            <a:r>
              <a:rPr lang="en-US" sz="4000" b="1" dirty="0" smtClean="0"/>
              <a:t>Tata Insights and Quants</a:t>
            </a:r>
            <a:endParaRPr lang="en-IN" sz="3600" dirty="0"/>
          </a:p>
        </p:txBody>
      </p:sp>
      <p:sp>
        <p:nvSpPr>
          <p:cNvPr id="6" name="Title 5"/>
          <p:cNvSpPr>
            <a:spLocks noGrp="1"/>
          </p:cNvSpPr>
          <p:nvPr>
            <p:ph type="title"/>
          </p:nvPr>
        </p:nvSpPr>
        <p:spPr>
          <a:xfrm>
            <a:off x="3147528" y="4755890"/>
            <a:ext cx="5805404" cy="566738"/>
          </a:xfrm>
        </p:spPr>
        <p:txBody>
          <a:bodyPr>
            <a:normAutofit/>
          </a:bodyPr>
          <a:lstStyle/>
          <a:p>
            <a:pPr algn="ctr"/>
            <a:r>
              <a:rPr lang="en-US" b="1" dirty="0" smtClean="0">
                <a:latin typeface="+mn-lt"/>
              </a:rPr>
              <a:t>02/02/2016 </a:t>
            </a:r>
            <a:endParaRPr lang="en-IN" b="1" dirty="0">
              <a:latin typeface="+mn-lt"/>
            </a:endParaRPr>
          </a:p>
        </p:txBody>
      </p:sp>
      <p:sp>
        <p:nvSpPr>
          <p:cNvPr id="4" name="TextBox 3"/>
          <p:cNvSpPr txBox="1"/>
          <p:nvPr/>
        </p:nvSpPr>
        <p:spPr bwMode="gray">
          <a:xfrm>
            <a:off x="1154954" y="5322628"/>
            <a:ext cx="10268222" cy="873457"/>
          </a:xfrm>
          <a:prstGeom prst="rect">
            <a:avLst/>
          </a:prstGeom>
        </p:spPr>
        <p:txBody>
          <a:bodyPr vert="horz" wrap="square" lIns="91440" tIns="45720" rIns="91440" bIns="45720" rtlCol="0" anchor="t">
            <a:noAutofit/>
          </a:bodyPr>
          <a:lstStyle/>
          <a:p>
            <a:r>
              <a:rPr lang="en-US" sz="900" dirty="0" smtClean="0">
                <a:solidFill>
                  <a:schemeClr val="bg1"/>
                </a:solidFill>
              </a:rPr>
              <a:t>The </a:t>
            </a:r>
            <a:r>
              <a:rPr lang="en-US" sz="900" dirty="0">
                <a:solidFill>
                  <a:schemeClr val="bg1"/>
                </a:solidFill>
              </a:rPr>
              <a:t>information contained in the document is proprietary to </a:t>
            </a:r>
            <a:r>
              <a:rPr lang="en-IN" sz="900" dirty="0">
                <a:solidFill>
                  <a:schemeClr val="bg1"/>
                </a:solidFill>
              </a:rPr>
              <a:t>Tata Insights and Quants Division, Tata Industries Limited </a:t>
            </a:r>
            <a:r>
              <a:rPr lang="en-US" sz="900" dirty="0" smtClean="0">
                <a:solidFill>
                  <a:schemeClr val="bg1"/>
                </a:solidFill>
              </a:rPr>
              <a:t>and </a:t>
            </a:r>
            <a:r>
              <a:rPr lang="en-US" sz="900" dirty="0">
                <a:solidFill>
                  <a:schemeClr val="bg1"/>
                </a:solidFill>
              </a:rPr>
              <a:t>is strictly confidential. </a:t>
            </a:r>
            <a:r>
              <a:rPr lang="en-IN" sz="900" dirty="0">
                <a:solidFill>
                  <a:schemeClr val="bg1"/>
                </a:solidFill>
              </a:rPr>
              <a:t>In consideration of receipt of this document, the recipient agrees that the information is being shared only for the limited purpose. The recipient of this information further agrees to maintain such information in confidence and to not reproduce, disclose, duplicate, electronically transmit or use in whole or in part for any other purpose. Prior written consent shall be obtained from the Consumer Analytics Division of Tata Industries in case the information is necessitated to be shared with anyone other than the Recipient to whom this information is addressed. The above restriction shall not limit the right to use the information contained in this deck, if it is obtained from another source without restriction.</a:t>
            </a:r>
            <a:br>
              <a:rPr lang="en-IN" sz="900" dirty="0">
                <a:solidFill>
                  <a:schemeClr val="bg1"/>
                </a:solidFill>
              </a:rPr>
            </a:br>
            <a:r>
              <a:rPr lang="en-IN" sz="900" dirty="0">
                <a:solidFill>
                  <a:schemeClr val="bg1"/>
                </a:solidFill>
              </a:rPr>
              <a:t> </a:t>
            </a:r>
            <a:br>
              <a:rPr lang="en-IN" sz="900" dirty="0">
                <a:solidFill>
                  <a:schemeClr val="bg1"/>
                </a:solidFill>
              </a:rPr>
            </a:br>
            <a:r>
              <a:rPr lang="en-IN" sz="900" dirty="0">
                <a:solidFill>
                  <a:schemeClr val="bg1"/>
                </a:solidFill>
              </a:rPr>
              <a:t>© Copyright, Tata Insights and Quants Division, Tata Industries Limited  </a:t>
            </a:r>
          </a:p>
          <a:p>
            <a:endParaRPr lang="en-IN" sz="900" dirty="0" smtClean="0">
              <a:solidFill>
                <a:schemeClr val="bg1"/>
              </a:solidFill>
            </a:endParaRPr>
          </a:p>
        </p:txBody>
      </p:sp>
      <p:sp>
        <p:nvSpPr>
          <p:cNvPr id="3" name="Slide Number Placeholder 2"/>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31397247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Develop Your Web Presence</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solidFill>
                  <a:srgbClr val="0E5580"/>
                </a:solidFill>
              </a:rPr>
              <a:pPr/>
              <a:t>10</a:t>
            </a:fld>
            <a:endParaRPr lang="en-US" dirty="0">
              <a:solidFill>
                <a:srgbClr val="0E5580"/>
              </a:solidFill>
            </a:endParaRPr>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930608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Drive Web Traffic</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solidFill>
                  <a:srgbClr val="0E5580"/>
                </a:solidFill>
              </a:rPr>
              <a:pPr/>
              <a:t>11</a:t>
            </a:fld>
            <a:endParaRPr lang="en-US" dirty="0">
              <a:solidFill>
                <a:srgbClr val="0E5580"/>
              </a:solidFill>
            </a:endParaRPr>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18027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2a. SEO / SEM</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solidFill>
                  <a:srgbClr val="0E5580"/>
                </a:solidFill>
              </a:rPr>
              <a:pPr/>
              <a:t>12</a:t>
            </a:fld>
            <a:endParaRPr lang="en-US" dirty="0">
              <a:solidFill>
                <a:srgbClr val="0E5580"/>
              </a:solidFill>
            </a:endParaRPr>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696224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2b. Display Ads</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solidFill>
                  <a:srgbClr val="0E5580"/>
                </a:solidFill>
              </a:rPr>
              <a:pPr/>
              <a:t>13</a:t>
            </a:fld>
            <a:endParaRPr lang="en-US" dirty="0">
              <a:solidFill>
                <a:srgbClr val="0E5580"/>
              </a:solidFill>
            </a:endParaRPr>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819807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2c. Referrals</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solidFill>
                  <a:srgbClr val="0E5580"/>
                </a:solidFill>
              </a:rPr>
              <a:pPr/>
              <a:t>14</a:t>
            </a:fld>
            <a:endParaRPr lang="en-US" dirty="0">
              <a:solidFill>
                <a:srgbClr val="0E5580"/>
              </a:solidFill>
            </a:endParaRPr>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993912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Drive Conversions</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solidFill>
                  <a:srgbClr val="0E5580"/>
                </a:solidFill>
              </a:rPr>
              <a:pPr/>
              <a:t>15</a:t>
            </a:fld>
            <a:endParaRPr lang="en-US" dirty="0">
              <a:solidFill>
                <a:srgbClr val="0E5580"/>
              </a:solidFill>
            </a:endParaRPr>
          </a:p>
        </p:txBody>
      </p:sp>
      <p:sp>
        <p:nvSpPr>
          <p:cNvPr id="4" name="Text Placeholder 3"/>
          <p:cNvSpPr>
            <a:spLocks noGrp="1"/>
          </p:cNvSpPr>
          <p:nvPr>
            <p:ph type="body" sz="quarter" idx="13"/>
          </p:nvPr>
        </p:nvSpPr>
        <p:spPr/>
        <p:txBody>
          <a:bodyPr/>
          <a:lstStyle/>
          <a:p>
            <a:r>
              <a:rPr lang="en-US" dirty="0" smtClean="0"/>
              <a:t>Website Optimization </a:t>
            </a:r>
            <a:endParaRPr lang="en-US" dirty="0"/>
          </a:p>
        </p:txBody>
      </p:sp>
    </p:spTree>
    <p:extLst>
      <p:ext uri="{BB962C8B-B14F-4D97-AF65-F5344CB8AC3E}">
        <p14:creationId xmlns:p14="http://schemas.microsoft.com/office/powerpoint/2010/main" val="4965243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t>Mobile App Analytics</a:t>
            </a:r>
            <a:endParaRPr lang="en-US" dirty="0"/>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solidFill>
                  <a:srgbClr val="0E5580"/>
                </a:solidFill>
              </a:rPr>
              <a:pPr/>
              <a:t>16</a:t>
            </a:fld>
            <a:endParaRPr lang="en-US" dirty="0">
              <a:solidFill>
                <a:srgbClr val="0E5580"/>
              </a:solidFill>
            </a:endParaRPr>
          </a:p>
        </p:txBody>
      </p:sp>
    </p:spTree>
    <p:extLst>
      <p:ext uri="{BB962C8B-B14F-4D97-AF65-F5344CB8AC3E}">
        <p14:creationId xmlns:p14="http://schemas.microsoft.com/office/powerpoint/2010/main" val="1615556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Mobile App Analytics</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solidFill>
                  <a:srgbClr val="0E5580"/>
                </a:solidFill>
              </a:rPr>
              <a:pPr/>
              <a:t>17</a:t>
            </a:fld>
            <a:endParaRPr lang="en-US" dirty="0">
              <a:solidFill>
                <a:srgbClr val="0E5580"/>
              </a:solidFill>
            </a:endParaRPr>
          </a:p>
        </p:txBody>
      </p:sp>
      <p:sp>
        <p:nvSpPr>
          <p:cNvPr id="4" name="Text Placeholder 3"/>
          <p:cNvSpPr>
            <a:spLocks noGrp="1"/>
          </p:cNvSpPr>
          <p:nvPr>
            <p:ph type="body" sz="quarter" idx="13"/>
          </p:nvPr>
        </p:nvSpPr>
        <p:spPr/>
        <p:txBody>
          <a:bodyPr>
            <a:normAutofit fontScale="92500" lnSpcReduction="10000"/>
          </a:bodyPr>
          <a:lstStyle/>
          <a:p>
            <a:r>
              <a:rPr lang="en-US" dirty="0" smtClean="0"/>
              <a:t>Optimize the performance of Mobile Apps to enable a deeper engagement with users, while improving their experience</a:t>
            </a:r>
            <a:endParaRPr lang="en-US" dirty="0"/>
          </a:p>
        </p:txBody>
      </p:sp>
      <p:pic>
        <p:nvPicPr>
          <p:cNvPr id="5" name="Picture 4"/>
          <p:cNvPicPr>
            <a:picLocks noChangeAspect="1"/>
          </p:cNvPicPr>
          <p:nvPr/>
        </p:nvPicPr>
        <p:blipFill>
          <a:blip r:embed="rId2"/>
          <a:stretch>
            <a:fillRect/>
          </a:stretch>
        </p:blipFill>
        <p:spPr>
          <a:xfrm>
            <a:off x="1993248" y="1924050"/>
            <a:ext cx="7624068" cy="4745049"/>
          </a:xfrm>
          <a:prstGeom prst="rect">
            <a:avLst/>
          </a:prstGeom>
        </p:spPr>
      </p:pic>
      <p:sp>
        <p:nvSpPr>
          <p:cNvPr id="9" name="Flowchart: Terminator 8"/>
          <p:cNvSpPr/>
          <p:nvPr/>
        </p:nvSpPr>
        <p:spPr>
          <a:xfrm>
            <a:off x="7090618" y="2105341"/>
            <a:ext cx="2201806" cy="520244"/>
          </a:xfrm>
          <a:prstGeom prst="flowChartTerminator">
            <a:avLst/>
          </a:prstGeom>
          <a:solidFill>
            <a:schemeClr val="tx2">
              <a:lumMod val="20000"/>
              <a:lumOff val="80000"/>
            </a:schemeClr>
          </a:solidFill>
          <a:ln>
            <a:solidFill>
              <a:srgbClr val="00A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2">
                    <a:lumMod val="50000"/>
                  </a:schemeClr>
                </a:solidFill>
              </a:rPr>
              <a:t>User Action Analysis</a:t>
            </a:r>
          </a:p>
        </p:txBody>
      </p:sp>
      <p:sp>
        <p:nvSpPr>
          <p:cNvPr id="13" name="Flowchart: Terminator 12"/>
          <p:cNvSpPr/>
          <p:nvPr/>
        </p:nvSpPr>
        <p:spPr>
          <a:xfrm>
            <a:off x="7384514" y="5548711"/>
            <a:ext cx="2201806" cy="500828"/>
          </a:xfrm>
          <a:prstGeom prst="flowChartTerminator">
            <a:avLst/>
          </a:prstGeom>
          <a:solidFill>
            <a:schemeClr val="tx2">
              <a:lumMod val="20000"/>
              <a:lumOff val="80000"/>
            </a:schemeClr>
          </a:solidFill>
          <a:ln>
            <a:solidFill>
              <a:srgbClr val="00A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2">
                    <a:lumMod val="50000"/>
                  </a:schemeClr>
                </a:solidFill>
              </a:rPr>
              <a:t>User Segmentation</a:t>
            </a:r>
          </a:p>
        </p:txBody>
      </p:sp>
      <p:sp>
        <p:nvSpPr>
          <p:cNvPr id="14" name="Flowchart: Terminator 13"/>
          <p:cNvSpPr/>
          <p:nvPr/>
        </p:nvSpPr>
        <p:spPr>
          <a:xfrm>
            <a:off x="2761916" y="5668246"/>
            <a:ext cx="1648245" cy="529398"/>
          </a:xfrm>
          <a:prstGeom prst="flowChartTerminator">
            <a:avLst/>
          </a:prstGeom>
          <a:solidFill>
            <a:schemeClr val="tx2">
              <a:lumMod val="20000"/>
              <a:lumOff val="80000"/>
            </a:schemeClr>
          </a:solidFill>
          <a:ln>
            <a:solidFill>
              <a:srgbClr val="00A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2">
                    <a:lumMod val="50000"/>
                  </a:schemeClr>
                </a:solidFill>
              </a:rPr>
              <a:t>Targeted messaging</a:t>
            </a:r>
          </a:p>
        </p:txBody>
      </p:sp>
      <p:sp>
        <p:nvSpPr>
          <p:cNvPr id="15" name="Oval 14"/>
          <p:cNvSpPr/>
          <p:nvPr/>
        </p:nvSpPr>
        <p:spPr>
          <a:xfrm>
            <a:off x="4195054" y="5206681"/>
            <a:ext cx="1080000" cy="1080000"/>
          </a:xfrm>
          <a:prstGeom prst="ellipse">
            <a:avLst/>
          </a:prstGeom>
          <a:solidFill>
            <a:schemeClr val="bg1"/>
          </a:solidFill>
          <a:ln w="38100">
            <a:solidFill>
              <a:srgbClr val="00A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p:cNvSpPr/>
          <p:nvPr/>
        </p:nvSpPr>
        <p:spPr>
          <a:xfrm>
            <a:off x="9306765" y="5557930"/>
            <a:ext cx="1080000" cy="1080000"/>
          </a:xfrm>
          <a:prstGeom prst="ellipse">
            <a:avLst/>
          </a:prstGeom>
          <a:solidFill>
            <a:schemeClr val="bg1"/>
          </a:solidFill>
          <a:ln w="38100">
            <a:solidFill>
              <a:srgbClr val="00A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p:cNvSpPr/>
          <p:nvPr/>
        </p:nvSpPr>
        <p:spPr>
          <a:xfrm>
            <a:off x="6485798" y="2143426"/>
            <a:ext cx="1080000" cy="1080000"/>
          </a:xfrm>
          <a:prstGeom prst="ellipse">
            <a:avLst/>
          </a:prstGeom>
          <a:solidFill>
            <a:schemeClr val="bg1"/>
          </a:solidFill>
          <a:ln w="38100">
            <a:solidFill>
              <a:srgbClr val="00A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36" name="Picture 12" descr="https://cdn1.iconfinder.com/data/icons/hawcons/32/699458-icon-27-one-finger-click-5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98741" y="2281290"/>
            <a:ext cx="763334" cy="763334"/>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p:cNvGrpSpPr/>
          <p:nvPr/>
        </p:nvGrpSpPr>
        <p:grpSpPr>
          <a:xfrm>
            <a:off x="8413328" y="3300309"/>
            <a:ext cx="2996850" cy="1080000"/>
            <a:chOff x="8413328" y="3300309"/>
            <a:chExt cx="2996850" cy="1080000"/>
          </a:xfrm>
        </p:grpSpPr>
        <p:sp>
          <p:nvSpPr>
            <p:cNvPr id="11" name="Flowchart: Terminator 10"/>
            <p:cNvSpPr/>
            <p:nvPr/>
          </p:nvSpPr>
          <p:spPr>
            <a:xfrm>
              <a:off x="9208372" y="3546532"/>
              <a:ext cx="2201806" cy="517570"/>
            </a:xfrm>
            <a:prstGeom prst="flowChartTerminator">
              <a:avLst/>
            </a:prstGeom>
            <a:solidFill>
              <a:schemeClr val="tx2">
                <a:lumMod val="20000"/>
                <a:lumOff val="80000"/>
              </a:schemeClr>
            </a:solidFill>
            <a:ln>
              <a:solidFill>
                <a:srgbClr val="00A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2">
                      <a:lumMod val="50000"/>
                    </a:schemeClr>
                  </a:solidFill>
                </a:rPr>
                <a:t>User Retention Analysis</a:t>
              </a:r>
            </a:p>
          </p:txBody>
        </p:sp>
        <p:sp>
          <p:nvSpPr>
            <p:cNvPr id="8" name="Oval 7"/>
            <p:cNvSpPr/>
            <p:nvPr/>
          </p:nvSpPr>
          <p:spPr>
            <a:xfrm>
              <a:off x="8413328" y="3300309"/>
              <a:ext cx="1080000" cy="1080000"/>
            </a:xfrm>
            <a:prstGeom prst="ellipse">
              <a:avLst/>
            </a:prstGeom>
            <a:solidFill>
              <a:schemeClr val="bg1"/>
            </a:solidFill>
            <a:ln w="38100">
              <a:solidFill>
                <a:srgbClr val="00A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38" name="Picture 1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51067" y="3568112"/>
              <a:ext cx="840904" cy="589889"/>
            </a:xfrm>
            <a:prstGeom prst="rect">
              <a:avLst/>
            </a:prstGeom>
            <a:noFill/>
            <a:extLst>
              <a:ext uri="{909E8E84-426E-40DD-AFC4-6F175D3DCCD1}">
                <a14:hiddenFill xmlns:a14="http://schemas.microsoft.com/office/drawing/2010/main">
                  <a:solidFill>
                    <a:srgbClr val="FFFFFF"/>
                  </a:solidFill>
                </a14:hiddenFill>
              </a:ext>
            </a:extLst>
          </p:spPr>
        </p:pic>
      </p:grpSp>
      <p:pic>
        <p:nvPicPr>
          <p:cNvPr id="23" name="Picture 22"/>
          <p:cNvPicPr>
            <a:picLocks noChangeAspect="1"/>
          </p:cNvPicPr>
          <p:nvPr/>
        </p:nvPicPr>
        <p:blipFill>
          <a:blip r:embed="rId5"/>
          <a:stretch>
            <a:fillRect/>
          </a:stretch>
        </p:blipFill>
        <p:spPr>
          <a:xfrm>
            <a:off x="4410162" y="3510621"/>
            <a:ext cx="510231" cy="510231"/>
          </a:xfrm>
          <a:prstGeom prst="rect">
            <a:avLst/>
          </a:prstGeom>
        </p:spPr>
      </p:pic>
      <p:pic>
        <p:nvPicPr>
          <p:cNvPr id="24" name="Picture 23"/>
          <p:cNvPicPr>
            <a:picLocks noChangeAspect="1"/>
          </p:cNvPicPr>
          <p:nvPr/>
        </p:nvPicPr>
        <p:blipFill>
          <a:blip r:embed="rId6"/>
          <a:stretch>
            <a:fillRect/>
          </a:stretch>
        </p:blipFill>
        <p:spPr>
          <a:xfrm>
            <a:off x="5955436" y="3497129"/>
            <a:ext cx="530362" cy="515630"/>
          </a:xfrm>
          <a:prstGeom prst="rect">
            <a:avLst/>
          </a:prstGeom>
        </p:spPr>
      </p:pic>
      <p:pic>
        <p:nvPicPr>
          <p:cNvPr id="25" name="Picture 24"/>
          <p:cNvPicPr>
            <a:picLocks noChangeAspect="1"/>
          </p:cNvPicPr>
          <p:nvPr/>
        </p:nvPicPr>
        <p:blipFill>
          <a:blip r:embed="rId7"/>
          <a:stretch>
            <a:fillRect/>
          </a:stretch>
        </p:blipFill>
        <p:spPr>
          <a:xfrm>
            <a:off x="5172624" y="3497129"/>
            <a:ext cx="539921" cy="523723"/>
          </a:xfrm>
          <a:prstGeom prst="rect">
            <a:avLst/>
          </a:prstGeom>
        </p:spPr>
      </p:pic>
      <p:pic>
        <p:nvPicPr>
          <p:cNvPr id="26" name="Picture 25"/>
          <p:cNvPicPr>
            <a:picLocks noChangeAspect="1"/>
          </p:cNvPicPr>
          <p:nvPr/>
        </p:nvPicPr>
        <p:blipFill>
          <a:blip r:embed="rId8"/>
          <a:stretch>
            <a:fillRect/>
          </a:stretch>
        </p:blipFill>
        <p:spPr>
          <a:xfrm>
            <a:off x="5953368" y="4283272"/>
            <a:ext cx="516991" cy="498337"/>
          </a:xfrm>
          <a:prstGeom prst="rect">
            <a:avLst/>
          </a:prstGeom>
        </p:spPr>
      </p:pic>
      <p:pic>
        <p:nvPicPr>
          <p:cNvPr id="27" name="Picture 26"/>
          <p:cNvPicPr>
            <a:picLocks noChangeAspect="1"/>
          </p:cNvPicPr>
          <p:nvPr/>
        </p:nvPicPr>
        <p:blipFill>
          <a:blip r:embed="rId9"/>
          <a:stretch>
            <a:fillRect/>
          </a:stretch>
        </p:blipFill>
        <p:spPr>
          <a:xfrm>
            <a:off x="6694766" y="4296574"/>
            <a:ext cx="473876" cy="468940"/>
          </a:xfrm>
          <a:prstGeom prst="rect">
            <a:avLst/>
          </a:prstGeom>
        </p:spPr>
      </p:pic>
      <p:sp>
        <p:nvSpPr>
          <p:cNvPr id="18" name="Rectangle 17"/>
          <p:cNvSpPr/>
          <p:nvPr/>
        </p:nvSpPr>
        <p:spPr>
          <a:xfrm>
            <a:off x="9359601" y="2109177"/>
            <a:ext cx="2535953" cy="1169551"/>
          </a:xfrm>
          <a:prstGeom prst="rect">
            <a:avLst/>
          </a:prstGeom>
        </p:spPr>
        <p:txBody>
          <a:bodyPr wrap="square">
            <a:spAutoFit/>
          </a:bodyPr>
          <a:lstStyle/>
          <a:p>
            <a:r>
              <a:rPr lang="en-US" sz="1400" dirty="0"/>
              <a:t>In “List View”, only 5% of users view stories that are below the first three</a:t>
            </a:r>
          </a:p>
          <a:p>
            <a:r>
              <a:rPr lang="en-US" sz="1400" dirty="0"/>
              <a:t>In “Tile View” that number goes up to 45%</a:t>
            </a:r>
          </a:p>
        </p:txBody>
      </p:sp>
      <p:sp>
        <p:nvSpPr>
          <p:cNvPr id="19" name="Rectangle 18"/>
          <p:cNvSpPr/>
          <p:nvPr/>
        </p:nvSpPr>
        <p:spPr>
          <a:xfrm>
            <a:off x="138601" y="2520603"/>
            <a:ext cx="2776963" cy="1600438"/>
          </a:xfrm>
          <a:prstGeom prst="rect">
            <a:avLst/>
          </a:prstGeom>
        </p:spPr>
        <p:txBody>
          <a:bodyPr wrap="square">
            <a:spAutoFit/>
          </a:bodyPr>
          <a:lstStyle/>
          <a:p>
            <a:r>
              <a:rPr lang="en-US" sz="1400" dirty="0"/>
              <a:t>95% users logging in through their LinkedIn Account continue. It takes them 30s to log in</a:t>
            </a:r>
          </a:p>
          <a:p>
            <a:r>
              <a:rPr lang="en-US" sz="1400" dirty="0"/>
              <a:t>45% users logging in through their App Account continue. It takes them 1 min to log in</a:t>
            </a:r>
          </a:p>
        </p:txBody>
      </p:sp>
      <p:sp>
        <p:nvSpPr>
          <p:cNvPr id="7" name="Flowchart: Terminator 6"/>
          <p:cNvSpPr/>
          <p:nvPr/>
        </p:nvSpPr>
        <p:spPr>
          <a:xfrm>
            <a:off x="1171873" y="1965883"/>
            <a:ext cx="2201806" cy="451125"/>
          </a:xfrm>
          <a:prstGeom prst="flowChartTerminator">
            <a:avLst/>
          </a:prstGeom>
          <a:solidFill>
            <a:schemeClr val="tx2">
              <a:lumMod val="20000"/>
              <a:lumOff val="80000"/>
            </a:schemeClr>
          </a:solidFill>
          <a:ln>
            <a:solidFill>
              <a:srgbClr val="00A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2">
                    <a:lumMod val="50000"/>
                  </a:schemeClr>
                </a:solidFill>
              </a:rPr>
              <a:t>User Flow Analysis</a:t>
            </a:r>
          </a:p>
        </p:txBody>
      </p:sp>
      <p:sp>
        <p:nvSpPr>
          <p:cNvPr id="6" name="Oval 5"/>
          <p:cNvSpPr/>
          <p:nvPr/>
        </p:nvSpPr>
        <p:spPr>
          <a:xfrm>
            <a:off x="3139611" y="1980603"/>
            <a:ext cx="1080000" cy="1080000"/>
          </a:xfrm>
          <a:prstGeom prst="ellipse">
            <a:avLst/>
          </a:prstGeom>
          <a:solidFill>
            <a:schemeClr val="bg1"/>
          </a:solidFill>
          <a:ln w="38100">
            <a:solidFill>
              <a:srgbClr val="00A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8" name="Picture 4" descr="Related imag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147243" y="2147038"/>
            <a:ext cx="1010906" cy="7679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0" name="Rectangle 29"/>
          <p:cNvSpPr/>
          <p:nvPr/>
        </p:nvSpPr>
        <p:spPr>
          <a:xfrm>
            <a:off x="9419276" y="4122602"/>
            <a:ext cx="2535953" cy="1384995"/>
          </a:xfrm>
          <a:prstGeom prst="rect">
            <a:avLst/>
          </a:prstGeom>
        </p:spPr>
        <p:txBody>
          <a:bodyPr wrap="square">
            <a:spAutoFit/>
          </a:bodyPr>
          <a:lstStyle/>
          <a:p>
            <a:r>
              <a:rPr lang="en-US" sz="1400" dirty="0"/>
              <a:t>8</a:t>
            </a:r>
            <a:r>
              <a:rPr lang="en-US" sz="1400" dirty="0" smtClean="0"/>
              <a:t>5% of ‘dormant’ users come back to the app to view a GEC message</a:t>
            </a:r>
          </a:p>
          <a:p>
            <a:r>
              <a:rPr lang="en-US" sz="1400" dirty="0" smtClean="0"/>
              <a:t>50% of these continue to use the app for the next 3 months</a:t>
            </a:r>
            <a:endParaRPr lang="en-US" sz="1400" dirty="0"/>
          </a:p>
        </p:txBody>
      </p:sp>
      <p:sp>
        <p:nvSpPr>
          <p:cNvPr id="31" name="Rectangle 30"/>
          <p:cNvSpPr/>
          <p:nvPr/>
        </p:nvSpPr>
        <p:spPr>
          <a:xfrm>
            <a:off x="5155827" y="6174228"/>
            <a:ext cx="4236144" cy="523220"/>
          </a:xfrm>
          <a:prstGeom prst="rect">
            <a:avLst/>
          </a:prstGeom>
        </p:spPr>
        <p:txBody>
          <a:bodyPr wrap="square">
            <a:spAutoFit/>
          </a:bodyPr>
          <a:lstStyle/>
          <a:p>
            <a:r>
              <a:rPr lang="en-US" sz="1400" dirty="0" smtClean="0"/>
              <a:t>Half the users are dormant after 3 months</a:t>
            </a:r>
          </a:p>
          <a:p>
            <a:r>
              <a:rPr lang="en-US" sz="1400" dirty="0" smtClean="0"/>
              <a:t>But only 10% of international users are dormant </a:t>
            </a:r>
            <a:endParaRPr lang="en-US" sz="1400" dirty="0"/>
          </a:p>
        </p:txBody>
      </p:sp>
      <p:pic>
        <p:nvPicPr>
          <p:cNvPr id="34" name="Picture 2" descr="Image result for prospecti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500330" y="5733691"/>
            <a:ext cx="692869" cy="69287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www.spc.int/coastfish/images/stories/CFP/Other-Publications/icon_notification.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79166" y="5411398"/>
            <a:ext cx="636439" cy="636439"/>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p:cNvSpPr/>
          <p:nvPr/>
        </p:nvSpPr>
        <p:spPr>
          <a:xfrm>
            <a:off x="382820" y="4905310"/>
            <a:ext cx="2521887" cy="738664"/>
          </a:xfrm>
          <a:prstGeom prst="rect">
            <a:avLst/>
          </a:prstGeom>
        </p:spPr>
        <p:txBody>
          <a:bodyPr wrap="square">
            <a:spAutoFit/>
          </a:bodyPr>
          <a:lstStyle/>
          <a:p>
            <a:r>
              <a:rPr lang="en-US" sz="1400" dirty="0" smtClean="0"/>
              <a:t>“Mr. GEC speaks about the growing attractiveness of Africa” to dormant users</a:t>
            </a:r>
            <a:endParaRPr lang="en-US" sz="1400" dirty="0"/>
          </a:p>
        </p:txBody>
      </p:sp>
      <p:sp>
        <p:nvSpPr>
          <p:cNvPr id="37" name="Rectangle 36"/>
          <p:cNvSpPr/>
          <p:nvPr/>
        </p:nvSpPr>
        <p:spPr>
          <a:xfrm>
            <a:off x="417947" y="5675588"/>
            <a:ext cx="2040014" cy="954107"/>
          </a:xfrm>
          <a:prstGeom prst="rect">
            <a:avLst/>
          </a:prstGeom>
        </p:spPr>
        <p:txBody>
          <a:bodyPr wrap="square">
            <a:spAutoFit/>
          </a:bodyPr>
          <a:lstStyle/>
          <a:p>
            <a:r>
              <a:rPr lang="en-US" sz="1400" dirty="0" smtClean="0"/>
              <a:t>“</a:t>
            </a:r>
            <a:r>
              <a:rPr lang="en-US" sz="1400" dirty="0"/>
              <a:t>O</a:t>
            </a:r>
            <a:r>
              <a:rPr lang="en-US" sz="1400" dirty="0" smtClean="0"/>
              <a:t>ur new design makes viewing stories easier!” to active users</a:t>
            </a:r>
            <a:endParaRPr lang="en-US" sz="1400" dirty="0"/>
          </a:p>
        </p:txBody>
      </p:sp>
      <p:cxnSp>
        <p:nvCxnSpPr>
          <p:cNvPr id="38" name="Straight Connector 37"/>
          <p:cNvCxnSpPr/>
          <p:nvPr/>
        </p:nvCxnSpPr>
        <p:spPr>
          <a:xfrm>
            <a:off x="514069" y="1748581"/>
            <a:ext cx="11183640" cy="0"/>
          </a:xfrm>
          <a:prstGeom prst="line">
            <a:avLst/>
          </a:prstGeom>
          <a:ln w="28575">
            <a:solidFill>
              <a:srgbClr val="1C5785"/>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894615" y="1986324"/>
            <a:ext cx="403463" cy="35724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40" name="Oval 39"/>
          <p:cNvSpPr/>
          <p:nvPr/>
        </p:nvSpPr>
        <p:spPr>
          <a:xfrm>
            <a:off x="6341282" y="1996185"/>
            <a:ext cx="403463" cy="35724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41" name="Oval 40"/>
          <p:cNvSpPr/>
          <p:nvPr/>
        </p:nvSpPr>
        <p:spPr>
          <a:xfrm>
            <a:off x="11234565" y="3588457"/>
            <a:ext cx="403463" cy="35724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42" name="Oval 41"/>
          <p:cNvSpPr/>
          <p:nvPr/>
        </p:nvSpPr>
        <p:spPr>
          <a:xfrm>
            <a:off x="7158736" y="5620505"/>
            <a:ext cx="403463" cy="35724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a:t>
            </a:r>
            <a:endParaRPr lang="en-US" dirty="0"/>
          </a:p>
        </p:txBody>
      </p:sp>
      <p:sp>
        <p:nvSpPr>
          <p:cNvPr id="43" name="Oval 42"/>
          <p:cNvSpPr/>
          <p:nvPr/>
        </p:nvSpPr>
        <p:spPr>
          <a:xfrm>
            <a:off x="2488957" y="5736011"/>
            <a:ext cx="403463" cy="35724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a:t>
            </a:r>
            <a:endParaRPr lang="en-US" dirty="0"/>
          </a:p>
        </p:txBody>
      </p:sp>
    </p:spTree>
    <p:extLst>
      <p:ext uri="{BB962C8B-B14F-4D97-AF65-F5344CB8AC3E}">
        <p14:creationId xmlns:p14="http://schemas.microsoft.com/office/powerpoint/2010/main" val="6591371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solidFill>
                  <a:srgbClr val="0E5580"/>
                </a:solidFill>
              </a:rPr>
              <a:pPr/>
              <a:t>18</a:t>
            </a:fld>
            <a:endParaRPr lang="en-US" dirty="0">
              <a:solidFill>
                <a:srgbClr val="0E5580"/>
              </a:solidFill>
            </a:endParaRPr>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6642350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t>Social Media Analytics</a:t>
            </a:r>
            <a:endParaRPr lang="en-US" dirty="0"/>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solidFill>
                  <a:srgbClr val="0E5580"/>
                </a:solidFill>
              </a:rPr>
              <a:pPr/>
              <a:t>19</a:t>
            </a:fld>
            <a:endParaRPr lang="en-US" dirty="0">
              <a:solidFill>
                <a:srgbClr val="0E5580"/>
              </a:solidFill>
            </a:endParaRPr>
          </a:p>
        </p:txBody>
      </p:sp>
    </p:spTree>
    <p:extLst>
      <p:ext uri="{BB962C8B-B14F-4D97-AF65-F5344CB8AC3E}">
        <p14:creationId xmlns:p14="http://schemas.microsoft.com/office/powerpoint/2010/main" val="13188213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217C01CDF565}" type="slidenum">
              <a:rPr lang="en-US" smtClean="0">
                <a:solidFill>
                  <a:srgbClr val="0E5580"/>
                </a:solidFill>
              </a:rPr>
              <a:pPr/>
              <a:t>2</a:t>
            </a:fld>
            <a:endParaRPr lang="en-US" dirty="0">
              <a:solidFill>
                <a:srgbClr val="0E5580"/>
              </a:solidFill>
            </a:endParaRPr>
          </a:p>
        </p:txBody>
      </p:sp>
      <p:sp>
        <p:nvSpPr>
          <p:cNvPr id="7" name="Rectangle 6"/>
          <p:cNvSpPr/>
          <p:nvPr/>
        </p:nvSpPr>
        <p:spPr>
          <a:xfrm>
            <a:off x="5791723" y="152292"/>
            <a:ext cx="5109671" cy="253916"/>
          </a:xfrm>
          <a:prstGeom prst="rect">
            <a:avLst/>
          </a:prstGeom>
        </p:spPr>
        <p:txBody>
          <a:bodyPr wrap="square">
            <a:spAutoFit/>
          </a:bodyPr>
          <a:lstStyle/>
          <a:p>
            <a:pPr defTabSz="457200"/>
            <a:r>
              <a:rPr lang="en-IN" sz="1050" dirty="0" smtClean="0">
                <a:solidFill>
                  <a:srgbClr val="0E5580">
                    <a:lumMod val="60000"/>
                    <a:lumOff val="40000"/>
                  </a:srgbClr>
                </a:solidFill>
                <a:latin typeface="Calibri" panose="020F0502020204030204" pitchFamily="34" charset="0"/>
                <a:ea typeface="Calibri" panose="020F0502020204030204" pitchFamily="34" charset="0"/>
                <a:cs typeface="Times New Roman" panose="02020603050405020304" pitchFamily="18" charset="0"/>
              </a:rPr>
              <a:t>Confidential Property </a:t>
            </a:r>
            <a:r>
              <a:rPr lang="en-IN" sz="1050" dirty="0">
                <a:solidFill>
                  <a:srgbClr val="0E5580">
                    <a:lumMod val="60000"/>
                    <a:lumOff val="40000"/>
                  </a:srgbClr>
                </a:solidFill>
                <a:latin typeface="Calibri" panose="020F0502020204030204" pitchFamily="34" charset="0"/>
                <a:ea typeface="Calibri" panose="020F0502020204030204" pitchFamily="34" charset="0"/>
                <a:cs typeface="Times New Roman" panose="02020603050405020304" pitchFamily="18" charset="0"/>
              </a:rPr>
              <a:t>of  Tata Insights and Quants  Division, </a:t>
            </a:r>
            <a:r>
              <a:rPr lang="en-IN" sz="1050" dirty="0" smtClean="0">
                <a:solidFill>
                  <a:srgbClr val="0E5580">
                    <a:lumMod val="60000"/>
                    <a:lumOff val="40000"/>
                  </a:srgbClr>
                </a:solidFill>
                <a:latin typeface="Calibri" panose="020F0502020204030204" pitchFamily="34" charset="0"/>
                <a:ea typeface="Calibri" panose="020F0502020204030204" pitchFamily="34" charset="0"/>
                <a:cs typeface="Times New Roman" panose="02020603050405020304" pitchFamily="18" charset="0"/>
              </a:rPr>
              <a:t>Tata Industries Limited</a:t>
            </a:r>
            <a:endParaRPr lang="en-IN" sz="1050" dirty="0">
              <a:solidFill>
                <a:srgbClr val="0E5580">
                  <a:lumMod val="60000"/>
                  <a:lumOff val="40000"/>
                </a:srgbClr>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8" name="Title 4"/>
          <p:cNvSpPr>
            <a:spLocks noGrp="1"/>
          </p:cNvSpPr>
          <p:nvPr>
            <p:ph type="title"/>
          </p:nvPr>
        </p:nvSpPr>
        <p:spPr>
          <a:xfrm>
            <a:off x="629984" y="542362"/>
            <a:ext cx="9785683" cy="706964"/>
          </a:xfrm>
        </p:spPr>
        <p:txBody>
          <a:bodyPr/>
          <a:lstStyle/>
          <a:p>
            <a:r>
              <a:rPr lang="en-IN" dirty="0" smtClean="0"/>
              <a:t>What should you demand from Digital?</a:t>
            </a:r>
            <a:endParaRPr lang="en-IN" dirty="0"/>
          </a:p>
        </p:txBody>
      </p:sp>
      <p:sp>
        <p:nvSpPr>
          <p:cNvPr id="2" name="Rectangle 1"/>
          <p:cNvSpPr/>
          <p:nvPr/>
        </p:nvSpPr>
        <p:spPr>
          <a:xfrm>
            <a:off x="679813" y="1794773"/>
            <a:ext cx="11301516" cy="1200329"/>
          </a:xfrm>
          <a:prstGeom prst="rect">
            <a:avLst/>
          </a:prstGeom>
        </p:spPr>
        <p:txBody>
          <a:bodyPr wrap="square">
            <a:spAutoFit/>
          </a:bodyPr>
          <a:lstStyle/>
          <a:p>
            <a:r>
              <a:rPr lang="en-US" dirty="0">
                <a:solidFill>
                  <a:srgbClr val="000000"/>
                </a:solidFill>
                <a:latin typeface="Helvetica Neue LT Std"/>
              </a:rPr>
              <a:t>being digital means being closely attuned to how customer decision journeys are evolving in the broadest sense. That means understanding how customer behaviors and expectations are developing inside and outside your business, as well as outside your sector, which is crucial to getting ahead of trends that can deliver or destroy value. </a:t>
            </a:r>
            <a:endParaRPr lang="en-US" dirty="0"/>
          </a:p>
        </p:txBody>
      </p:sp>
      <p:sp>
        <p:nvSpPr>
          <p:cNvPr id="3" name="Rectangle 2"/>
          <p:cNvSpPr/>
          <p:nvPr/>
        </p:nvSpPr>
        <p:spPr>
          <a:xfrm>
            <a:off x="679813" y="3338136"/>
            <a:ext cx="11032575" cy="923330"/>
          </a:xfrm>
          <a:prstGeom prst="rect">
            <a:avLst/>
          </a:prstGeom>
        </p:spPr>
        <p:txBody>
          <a:bodyPr wrap="square">
            <a:spAutoFit/>
          </a:bodyPr>
          <a:lstStyle/>
          <a:p>
            <a:r>
              <a:rPr lang="en-US" dirty="0">
                <a:solidFill>
                  <a:srgbClr val="000000"/>
                </a:solidFill>
                <a:latin typeface="Helvetica Neue LT Std"/>
              </a:rPr>
              <a:t>an obsession with understanding each step of a customer’s purchasing journey—regardless of channel—and thinking about how digital capabilities can design and deliver the best possible experience, across all parts of the business </a:t>
            </a:r>
            <a:endParaRPr lang="en-US" dirty="0"/>
          </a:p>
        </p:txBody>
      </p:sp>
      <p:sp>
        <p:nvSpPr>
          <p:cNvPr id="5" name="Rectangle 4"/>
          <p:cNvSpPr/>
          <p:nvPr/>
        </p:nvSpPr>
        <p:spPr>
          <a:xfrm>
            <a:off x="629984" y="5083912"/>
            <a:ext cx="11562016" cy="923330"/>
          </a:xfrm>
          <a:prstGeom prst="rect">
            <a:avLst/>
          </a:prstGeom>
        </p:spPr>
        <p:txBody>
          <a:bodyPr wrap="square">
            <a:spAutoFit/>
          </a:bodyPr>
          <a:lstStyle/>
          <a:p>
            <a:r>
              <a:rPr lang="en-US" dirty="0">
                <a:solidFill>
                  <a:srgbClr val="000000"/>
                </a:solidFill>
                <a:latin typeface="Helvetica Neue LT Std"/>
              </a:rPr>
              <a:t>Automation of customer interactions can boost the number of self-service options that help resolve problems quickly, personalize communications to be more relevant, and deliver consistent customer journeys no matter the channel, time, or device. </a:t>
            </a:r>
            <a:endParaRPr lang="en-US" dirty="0"/>
          </a:p>
        </p:txBody>
      </p:sp>
    </p:spTree>
    <p:extLst>
      <p:ext uri="{BB962C8B-B14F-4D97-AF65-F5344CB8AC3E}">
        <p14:creationId xmlns:p14="http://schemas.microsoft.com/office/powerpoint/2010/main" val="20150966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5278" y="412490"/>
            <a:ext cx="9785683" cy="706964"/>
          </a:xfrm>
        </p:spPr>
        <p:txBody>
          <a:bodyPr/>
          <a:lstStyle/>
          <a:p>
            <a:r>
              <a:rPr lang="en-IN" dirty="0" smtClean="0"/>
              <a:t>Social Media Analytics Techniques and Applications</a:t>
            </a:r>
            <a:endParaRPr lang="en-IN" dirty="0"/>
          </a:p>
        </p:txBody>
      </p:sp>
      <p:sp>
        <p:nvSpPr>
          <p:cNvPr id="3" name="Slide Number Placeholder 2"/>
          <p:cNvSpPr>
            <a:spLocks noGrp="1"/>
          </p:cNvSpPr>
          <p:nvPr>
            <p:ph type="sldNum" sz="quarter" idx="12"/>
          </p:nvPr>
        </p:nvSpPr>
        <p:spPr/>
        <p:txBody>
          <a:bodyPr/>
          <a:lstStyle/>
          <a:p>
            <a:fld id="{D57F1E4F-1CFF-5643-939E-217C01CDF565}" type="slidenum">
              <a:rPr lang="en-US" smtClean="0">
                <a:solidFill>
                  <a:srgbClr val="0E5580"/>
                </a:solidFill>
              </a:rPr>
              <a:pPr/>
              <a:t>20</a:t>
            </a:fld>
            <a:endParaRPr lang="en-US" dirty="0">
              <a:solidFill>
                <a:srgbClr val="0E5580"/>
              </a:solidFill>
            </a:endParaRPr>
          </a:p>
        </p:txBody>
      </p:sp>
      <p:sp>
        <p:nvSpPr>
          <p:cNvPr id="4" name="Text Placeholder 3"/>
          <p:cNvSpPr>
            <a:spLocks noGrp="1"/>
          </p:cNvSpPr>
          <p:nvPr>
            <p:ph type="body" sz="quarter" idx="13"/>
          </p:nvPr>
        </p:nvSpPr>
        <p:spPr/>
        <p:txBody>
          <a:bodyPr/>
          <a:lstStyle/>
          <a:p>
            <a:r>
              <a:rPr lang="en-IN" dirty="0" smtClean="0"/>
              <a:t>Key social media analytic techniques enable data capture, comprehension and presentation</a:t>
            </a:r>
            <a:endParaRPr lang="en-IN" dirty="0"/>
          </a:p>
        </p:txBody>
      </p:sp>
      <p:grpSp>
        <p:nvGrpSpPr>
          <p:cNvPr id="5" name="Group 4"/>
          <p:cNvGrpSpPr/>
          <p:nvPr/>
        </p:nvGrpSpPr>
        <p:grpSpPr>
          <a:xfrm>
            <a:off x="312627" y="1706742"/>
            <a:ext cx="7796595" cy="1496650"/>
            <a:chOff x="325649" y="1978918"/>
            <a:chExt cx="7796595" cy="1496650"/>
          </a:xfrm>
        </p:grpSpPr>
        <p:sp>
          <p:nvSpPr>
            <p:cNvPr id="27" name="Teardrop 26"/>
            <p:cNvSpPr/>
            <p:nvPr/>
          </p:nvSpPr>
          <p:spPr>
            <a:xfrm rot="2700000">
              <a:off x="325649" y="1978918"/>
              <a:ext cx="1496650" cy="1496650"/>
            </a:xfrm>
            <a:prstGeom prst="teardrop">
              <a:avLst>
                <a:gd name="adj" fmla="val 100000"/>
              </a:avLst>
            </a:pr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3">
                <a:hueOff val="11249043"/>
                <a:satOff val="2189"/>
                <a:lumOff val="11765"/>
                <a:alphaOff val="0"/>
              </a:schemeClr>
            </a:fillRef>
            <a:effectRef idx="2">
              <a:schemeClr val="accent3">
                <a:hueOff val="11249043"/>
                <a:satOff val="2189"/>
                <a:lumOff val="11765"/>
                <a:alphaOff val="0"/>
              </a:schemeClr>
            </a:effectRef>
            <a:fontRef idx="minor">
              <a:schemeClr val="lt1"/>
            </a:fontRef>
          </p:style>
        </p:sp>
        <p:sp>
          <p:nvSpPr>
            <p:cNvPr id="28" name="Freeform 27"/>
            <p:cNvSpPr/>
            <p:nvPr/>
          </p:nvSpPr>
          <p:spPr>
            <a:xfrm>
              <a:off x="375749" y="2028751"/>
              <a:ext cx="1397247" cy="1397246"/>
            </a:xfrm>
            <a:custGeom>
              <a:avLst/>
              <a:gdLst>
                <a:gd name="connsiteX0" fmla="*/ 0 w 1397247"/>
                <a:gd name="connsiteY0" fmla="*/ 698623 h 1397246"/>
                <a:gd name="connsiteX1" fmla="*/ 698624 w 1397247"/>
                <a:gd name="connsiteY1" fmla="*/ 0 h 1397246"/>
                <a:gd name="connsiteX2" fmla="*/ 1397248 w 1397247"/>
                <a:gd name="connsiteY2" fmla="*/ 698623 h 1397246"/>
                <a:gd name="connsiteX3" fmla="*/ 698624 w 1397247"/>
                <a:gd name="connsiteY3" fmla="*/ 1397246 h 1397246"/>
                <a:gd name="connsiteX4" fmla="*/ 0 w 1397247"/>
                <a:gd name="connsiteY4" fmla="*/ 698623 h 1397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247" h="1397246">
                  <a:moveTo>
                    <a:pt x="0" y="698623"/>
                  </a:moveTo>
                  <a:cubicBezTo>
                    <a:pt x="0" y="312784"/>
                    <a:pt x="312785" y="0"/>
                    <a:pt x="698624" y="0"/>
                  </a:cubicBezTo>
                  <a:cubicBezTo>
                    <a:pt x="1084463" y="0"/>
                    <a:pt x="1397248" y="312784"/>
                    <a:pt x="1397248" y="698623"/>
                  </a:cubicBezTo>
                  <a:cubicBezTo>
                    <a:pt x="1397248" y="1084462"/>
                    <a:pt x="1084463" y="1397246"/>
                    <a:pt x="698624" y="1397246"/>
                  </a:cubicBezTo>
                  <a:cubicBezTo>
                    <a:pt x="312785" y="1397246"/>
                    <a:pt x="0" y="1084462"/>
                    <a:pt x="0" y="698623"/>
                  </a:cubicBezTo>
                  <a:close/>
                </a:path>
              </a:pathLst>
            </a:custGeom>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3">
                <a:hueOff val="11249043"/>
                <a:satOff val="2189"/>
                <a:lumOff val="11765"/>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18998" tIns="218694" rIns="218202" bIns="218694" numCol="1" spcCol="1270" anchor="ctr" anchorCtr="0">
              <a:noAutofit/>
            </a:bodyPr>
            <a:lstStyle/>
            <a:p>
              <a:pPr algn="ctr" defTabSz="666750">
                <a:lnSpc>
                  <a:spcPct val="90000"/>
                </a:lnSpc>
                <a:spcBef>
                  <a:spcPct val="0"/>
                </a:spcBef>
                <a:spcAft>
                  <a:spcPct val="35000"/>
                </a:spcAft>
              </a:pPr>
              <a:r>
                <a:rPr lang="en-IN" sz="1500" b="1" dirty="0">
                  <a:solidFill>
                    <a:prstClr val="black">
                      <a:hueOff val="0"/>
                      <a:satOff val="0"/>
                      <a:lumOff val="0"/>
                      <a:alphaOff val="0"/>
                    </a:prstClr>
                  </a:solidFill>
                </a:rPr>
                <a:t>Sentiment Analysis</a:t>
              </a:r>
            </a:p>
          </p:txBody>
        </p:sp>
        <p:sp>
          <p:nvSpPr>
            <p:cNvPr id="29" name="Pentagon 28"/>
            <p:cNvSpPr/>
            <p:nvPr/>
          </p:nvSpPr>
          <p:spPr>
            <a:xfrm rot="10800000">
              <a:off x="2132265" y="2116039"/>
              <a:ext cx="2765826" cy="1222397"/>
            </a:xfrm>
            <a:prstGeom prst="homePlate">
              <a:avLst/>
            </a:prstGeom>
            <a:gradFill>
              <a:gsLst>
                <a:gs pos="0">
                  <a:schemeClr val="accent4">
                    <a:lumMod val="60000"/>
                    <a:lumOff val="40000"/>
                  </a:schemeClr>
                </a:gs>
                <a:gs pos="97000">
                  <a:srgbClr val="0070C0"/>
                </a:gs>
              </a:gsLst>
              <a:lin ang="5400000" scaled="1"/>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2" name="Rectangle 31"/>
            <p:cNvSpPr/>
            <p:nvPr/>
          </p:nvSpPr>
          <p:spPr>
            <a:xfrm rot="10800000">
              <a:off x="4964210" y="2116042"/>
              <a:ext cx="2969294" cy="1222398"/>
            </a:xfrm>
            <a:prstGeom prst="rect">
              <a:avLst/>
            </a:prstGeom>
            <a:gradFill>
              <a:gsLst>
                <a:gs pos="0">
                  <a:schemeClr val="accent4">
                    <a:lumMod val="60000"/>
                    <a:lumOff val="40000"/>
                  </a:schemeClr>
                </a:gs>
                <a:gs pos="97000">
                  <a:srgbClr val="0070C0"/>
                </a:gs>
              </a:gsLst>
              <a:lin ang="5400000" scaled="1"/>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endParaRPr>
            </a:p>
          </p:txBody>
        </p:sp>
        <p:sp>
          <p:nvSpPr>
            <p:cNvPr id="35" name="Rectangle 34"/>
            <p:cNvSpPr/>
            <p:nvPr/>
          </p:nvSpPr>
          <p:spPr>
            <a:xfrm>
              <a:off x="2649812" y="2173243"/>
              <a:ext cx="2541431" cy="1107996"/>
            </a:xfrm>
            <a:prstGeom prst="rect">
              <a:avLst/>
            </a:prstGeom>
          </p:spPr>
          <p:txBody>
            <a:bodyPr wrap="square">
              <a:spAutoFit/>
            </a:bodyPr>
            <a:lstStyle/>
            <a:p>
              <a:r>
                <a:rPr lang="en-IN" sz="1100" b="1" dirty="0">
                  <a:solidFill>
                    <a:prstClr val="black"/>
                  </a:solidFill>
                </a:rPr>
                <a:t>Techniques</a:t>
              </a:r>
            </a:p>
            <a:p>
              <a:pPr marL="171450" indent="-171450">
                <a:buFont typeface="Arial" panose="020B0604020202020204" pitchFamily="34" charset="0"/>
                <a:buChar char="•"/>
              </a:pPr>
              <a:r>
                <a:rPr lang="en-IN" sz="1100" dirty="0">
                  <a:solidFill>
                    <a:prstClr val="black"/>
                  </a:solidFill>
                </a:rPr>
                <a:t>computational linguistics</a:t>
              </a:r>
            </a:p>
            <a:p>
              <a:pPr marL="171450" indent="-171450">
                <a:buFont typeface="Arial" panose="020B0604020202020204" pitchFamily="34" charset="0"/>
                <a:buChar char="•"/>
              </a:pPr>
              <a:r>
                <a:rPr lang="en-IN" sz="1100" dirty="0">
                  <a:solidFill>
                    <a:prstClr val="black"/>
                  </a:solidFill>
                </a:rPr>
                <a:t>natural language processing</a:t>
              </a:r>
            </a:p>
            <a:p>
              <a:pPr marL="171450" indent="-171450">
                <a:buFont typeface="Arial" panose="020B0604020202020204" pitchFamily="34" charset="0"/>
                <a:buChar char="•"/>
              </a:pPr>
              <a:r>
                <a:rPr lang="en-IN" sz="1100" dirty="0">
                  <a:solidFill>
                    <a:prstClr val="black"/>
                  </a:solidFill>
                </a:rPr>
                <a:t>text analytics</a:t>
              </a:r>
            </a:p>
            <a:p>
              <a:pPr marL="171450" indent="-171450">
                <a:buFont typeface="Arial" panose="020B0604020202020204" pitchFamily="34" charset="0"/>
                <a:buChar char="•"/>
              </a:pPr>
              <a:r>
                <a:rPr lang="en-IN" sz="1100" dirty="0">
                  <a:solidFill>
                    <a:prstClr val="black"/>
                  </a:solidFill>
                </a:rPr>
                <a:t>Word Counts</a:t>
              </a:r>
            </a:p>
            <a:p>
              <a:pPr marL="171450" indent="-171450">
                <a:buFont typeface="Arial" panose="020B0604020202020204" pitchFamily="34" charset="0"/>
                <a:buChar char="•"/>
              </a:pPr>
              <a:r>
                <a:rPr lang="en-IN" sz="1100" dirty="0">
                  <a:solidFill>
                    <a:prstClr val="black"/>
                  </a:solidFill>
                </a:rPr>
                <a:t>Polarity lexicons</a:t>
              </a:r>
            </a:p>
          </p:txBody>
        </p:sp>
        <p:sp>
          <p:nvSpPr>
            <p:cNvPr id="37" name="Rectangle 36"/>
            <p:cNvSpPr/>
            <p:nvPr/>
          </p:nvSpPr>
          <p:spPr>
            <a:xfrm>
              <a:off x="5257362" y="2173243"/>
              <a:ext cx="2864882" cy="938719"/>
            </a:xfrm>
            <a:prstGeom prst="rect">
              <a:avLst/>
            </a:prstGeom>
          </p:spPr>
          <p:txBody>
            <a:bodyPr wrap="square">
              <a:spAutoFit/>
            </a:bodyPr>
            <a:lstStyle/>
            <a:p>
              <a:r>
                <a:rPr lang="en-IN" sz="1100" b="1" dirty="0">
                  <a:solidFill>
                    <a:prstClr val="black"/>
                  </a:solidFill>
                </a:rPr>
                <a:t>Applications</a:t>
              </a:r>
            </a:p>
            <a:p>
              <a:pPr marL="171450" indent="-171450">
                <a:buFont typeface="Arial" panose="020B0604020202020204" pitchFamily="34" charset="0"/>
                <a:buChar char="•"/>
              </a:pPr>
              <a:r>
                <a:rPr lang="en-IN" sz="1100" dirty="0">
                  <a:solidFill>
                    <a:prstClr val="black"/>
                  </a:solidFill>
                </a:rPr>
                <a:t>market predictions/trends</a:t>
              </a:r>
            </a:p>
            <a:p>
              <a:pPr marL="171450" indent="-171450">
                <a:buFont typeface="Arial" panose="020B0604020202020204" pitchFamily="34" charset="0"/>
                <a:buChar char="•"/>
              </a:pPr>
              <a:r>
                <a:rPr lang="en-IN" sz="1100" dirty="0">
                  <a:solidFill>
                    <a:prstClr val="black"/>
                  </a:solidFill>
                </a:rPr>
                <a:t>product defects</a:t>
              </a:r>
            </a:p>
            <a:p>
              <a:pPr marL="171450" indent="-171450">
                <a:buFont typeface="Arial" panose="020B0604020202020204" pitchFamily="34" charset="0"/>
                <a:buChar char="•"/>
              </a:pPr>
              <a:r>
                <a:rPr lang="en-IN" sz="1100" dirty="0">
                  <a:solidFill>
                    <a:prstClr val="black"/>
                  </a:solidFill>
                </a:rPr>
                <a:t>crisis management</a:t>
              </a:r>
            </a:p>
            <a:p>
              <a:pPr marL="171450" indent="-171450">
                <a:buFont typeface="Arial" panose="020B0604020202020204" pitchFamily="34" charset="0"/>
                <a:buChar char="•"/>
              </a:pPr>
              <a:r>
                <a:rPr lang="en-IN" sz="1100" dirty="0">
                  <a:solidFill>
                    <a:prstClr val="black"/>
                  </a:solidFill>
                </a:rPr>
                <a:t>reputation management</a:t>
              </a:r>
            </a:p>
          </p:txBody>
        </p:sp>
      </p:grpSp>
      <p:grpSp>
        <p:nvGrpSpPr>
          <p:cNvPr id="6" name="Group 5"/>
          <p:cNvGrpSpPr/>
          <p:nvPr/>
        </p:nvGrpSpPr>
        <p:grpSpPr>
          <a:xfrm>
            <a:off x="374581" y="3273484"/>
            <a:ext cx="7529353" cy="1496650"/>
            <a:chOff x="4263142" y="4435239"/>
            <a:chExt cx="7529353" cy="1496650"/>
          </a:xfrm>
        </p:grpSpPr>
        <p:sp>
          <p:nvSpPr>
            <p:cNvPr id="25" name="Teardrop 24"/>
            <p:cNvSpPr/>
            <p:nvPr/>
          </p:nvSpPr>
          <p:spPr>
            <a:xfrm rot="2700000">
              <a:off x="4263142" y="4435239"/>
              <a:ext cx="1496650" cy="1496650"/>
            </a:xfrm>
            <a:prstGeom prst="teardrop">
              <a:avLst>
                <a:gd name="adj" fmla="val 100000"/>
              </a:avLst>
            </a:pr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3">
                <a:hueOff val="8436782"/>
                <a:satOff val="1642"/>
                <a:lumOff val="8824"/>
                <a:alphaOff val="0"/>
              </a:schemeClr>
            </a:fillRef>
            <a:effectRef idx="2">
              <a:schemeClr val="accent3">
                <a:hueOff val="8436782"/>
                <a:satOff val="1642"/>
                <a:lumOff val="8824"/>
                <a:alphaOff val="0"/>
              </a:schemeClr>
            </a:effectRef>
            <a:fontRef idx="minor">
              <a:schemeClr val="lt1"/>
            </a:fontRef>
          </p:style>
        </p:sp>
        <p:sp>
          <p:nvSpPr>
            <p:cNvPr id="26" name="Freeform 25"/>
            <p:cNvSpPr/>
            <p:nvPr/>
          </p:nvSpPr>
          <p:spPr>
            <a:xfrm>
              <a:off x="4313241" y="4485072"/>
              <a:ext cx="1397247" cy="1397246"/>
            </a:xfrm>
            <a:custGeom>
              <a:avLst/>
              <a:gdLst>
                <a:gd name="connsiteX0" fmla="*/ 0 w 1397247"/>
                <a:gd name="connsiteY0" fmla="*/ 698623 h 1397246"/>
                <a:gd name="connsiteX1" fmla="*/ 698624 w 1397247"/>
                <a:gd name="connsiteY1" fmla="*/ 0 h 1397246"/>
                <a:gd name="connsiteX2" fmla="*/ 1397248 w 1397247"/>
                <a:gd name="connsiteY2" fmla="*/ 698623 h 1397246"/>
                <a:gd name="connsiteX3" fmla="*/ 698624 w 1397247"/>
                <a:gd name="connsiteY3" fmla="*/ 1397246 h 1397246"/>
                <a:gd name="connsiteX4" fmla="*/ 0 w 1397247"/>
                <a:gd name="connsiteY4" fmla="*/ 698623 h 1397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247" h="1397246">
                  <a:moveTo>
                    <a:pt x="0" y="698623"/>
                  </a:moveTo>
                  <a:cubicBezTo>
                    <a:pt x="0" y="312784"/>
                    <a:pt x="312785" y="0"/>
                    <a:pt x="698624" y="0"/>
                  </a:cubicBezTo>
                  <a:cubicBezTo>
                    <a:pt x="1084463" y="0"/>
                    <a:pt x="1397248" y="312784"/>
                    <a:pt x="1397248" y="698623"/>
                  </a:cubicBezTo>
                  <a:cubicBezTo>
                    <a:pt x="1397248" y="1084462"/>
                    <a:pt x="1084463" y="1397246"/>
                    <a:pt x="698624" y="1397246"/>
                  </a:cubicBezTo>
                  <a:cubicBezTo>
                    <a:pt x="312785" y="1397246"/>
                    <a:pt x="0" y="1084462"/>
                    <a:pt x="0" y="698623"/>
                  </a:cubicBezTo>
                  <a:close/>
                </a:path>
              </a:pathLst>
            </a:custGeom>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3">
                <a:hueOff val="8436782"/>
                <a:satOff val="1642"/>
                <a:lumOff val="8824"/>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18998" tIns="218694" rIns="218202" bIns="218694" numCol="1" spcCol="1270" anchor="ctr" anchorCtr="0">
              <a:noAutofit/>
            </a:bodyPr>
            <a:lstStyle/>
            <a:p>
              <a:pPr algn="ctr" defTabSz="666750">
                <a:lnSpc>
                  <a:spcPct val="90000"/>
                </a:lnSpc>
                <a:spcBef>
                  <a:spcPct val="0"/>
                </a:spcBef>
                <a:spcAft>
                  <a:spcPct val="35000"/>
                </a:spcAft>
              </a:pPr>
              <a:r>
                <a:rPr lang="en-IN" sz="1500" b="1" dirty="0">
                  <a:solidFill>
                    <a:prstClr val="black">
                      <a:hueOff val="0"/>
                      <a:satOff val="0"/>
                      <a:lumOff val="0"/>
                      <a:alphaOff val="0"/>
                    </a:prstClr>
                  </a:solidFill>
                </a:rPr>
                <a:t>Topic Mining</a:t>
              </a:r>
            </a:p>
          </p:txBody>
        </p:sp>
        <p:sp>
          <p:nvSpPr>
            <p:cNvPr id="30" name="Pentagon 29"/>
            <p:cNvSpPr/>
            <p:nvPr/>
          </p:nvSpPr>
          <p:spPr>
            <a:xfrm rot="10800000">
              <a:off x="6069758" y="4572363"/>
              <a:ext cx="2703871" cy="1222397"/>
            </a:xfrm>
            <a:prstGeom prst="homePlate">
              <a:avLst/>
            </a:prstGeom>
            <a:gradFill>
              <a:gsLst>
                <a:gs pos="0">
                  <a:schemeClr val="accent6"/>
                </a:gs>
                <a:gs pos="47000">
                  <a:schemeClr val="accent6">
                    <a:lumMod val="75000"/>
                  </a:schemeClr>
                </a:gs>
                <a:gs pos="89000">
                  <a:schemeClr val="accent6">
                    <a:lumMod val="50000"/>
                  </a:schemeClr>
                </a:gs>
              </a:gsLst>
              <a:lin ang="5400000" scaled="1"/>
            </a:gra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3" name="Rectangle 32"/>
            <p:cNvSpPr/>
            <p:nvPr/>
          </p:nvSpPr>
          <p:spPr>
            <a:xfrm flipV="1">
              <a:off x="8839749" y="4572364"/>
              <a:ext cx="2952746" cy="1222398"/>
            </a:xfrm>
            <a:prstGeom prst="rect">
              <a:avLst/>
            </a:prstGeom>
            <a:gradFill>
              <a:gsLst>
                <a:gs pos="0">
                  <a:schemeClr val="accent6"/>
                </a:gs>
                <a:gs pos="47000">
                  <a:schemeClr val="accent6">
                    <a:lumMod val="75000"/>
                  </a:schemeClr>
                </a:gs>
                <a:gs pos="89000">
                  <a:schemeClr val="accent6">
                    <a:lumMod val="50000"/>
                  </a:schemeClr>
                </a:gs>
              </a:gsLst>
              <a:lin ang="5400000" scaled="1"/>
            </a:gra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6" name="Rectangle 35"/>
            <p:cNvSpPr/>
            <p:nvPr/>
          </p:nvSpPr>
          <p:spPr>
            <a:xfrm>
              <a:off x="6556678" y="4629565"/>
              <a:ext cx="2350139" cy="1277273"/>
            </a:xfrm>
            <a:prstGeom prst="rect">
              <a:avLst/>
            </a:prstGeom>
          </p:spPr>
          <p:txBody>
            <a:bodyPr wrap="square">
              <a:spAutoFit/>
            </a:bodyPr>
            <a:lstStyle/>
            <a:p>
              <a:r>
                <a:rPr lang="en-IN" sz="1100" b="1" dirty="0">
                  <a:solidFill>
                    <a:prstClr val="black"/>
                  </a:solidFill>
                </a:rPr>
                <a:t>Techniques</a:t>
              </a:r>
            </a:p>
            <a:p>
              <a:pPr marL="171450" indent="-171450">
                <a:buFont typeface="Arial" panose="020B0604020202020204" pitchFamily="34" charset="0"/>
                <a:buChar char="•"/>
              </a:pPr>
              <a:r>
                <a:rPr lang="en-IN" sz="1100" dirty="0">
                  <a:solidFill>
                    <a:prstClr val="black"/>
                  </a:solidFill>
                </a:rPr>
                <a:t>algorithms for continuous data feeds</a:t>
              </a:r>
            </a:p>
            <a:p>
              <a:pPr marL="171450" indent="-171450">
                <a:buFont typeface="Arial" panose="020B0604020202020204" pitchFamily="34" charset="0"/>
                <a:buChar char="•"/>
              </a:pPr>
              <a:r>
                <a:rPr lang="en-IN" sz="1100" dirty="0">
                  <a:solidFill>
                    <a:prstClr val="black"/>
                  </a:solidFill>
                </a:rPr>
                <a:t>text mining</a:t>
              </a:r>
            </a:p>
            <a:p>
              <a:pPr marL="171450" indent="-171450">
                <a:buFont typeface="Arial" panose="020B0604020202020204" pitchFamily="34" charset="0"/>
                <a:buChar char="•"/>
              </a:pPr>
              <a:r>
                <a:rPr lang="en-IN" sz="1100" dirty="0">
                  <a:solidFill>
                    <a:prstClr val="black"/>
                  </a:solidFill>
                </a:rPr>
                <a:t>machine learning &amp; Latency </a:t>
              </a:r>
            </a:p>
            <a:p>
              <a:pPr marL="171450" indent="-171450">
                <a:buFont typeface="Arial" panose="020B0604020202020204" pitchFamily="34" charset="0"/>
                <a:buChar char="•"/>
              </a:pPr>
              <a:r>
                <a:rPr lang="en-IN" sz="1100" dirty="0">
                  <a:solidFill>
                    <a:prstClr val="black"/>
                  </a:solidFill>
                </a:rPr>
                <a:t>word frequency and position</a:t>
              </a:r>
            </a:p>
            <a:p>
              <a:pPr marL="171450" indent="-171450">
                <a:buFont typeface="Arial" panose="020B0604020202020204" pitchFamily="34" charset="0"/>
                <a:buChar char="•"/>
              </a:pPr>
              <a:endParaRPr lang="en-IN" sz="1100" dirty="0">
                <a:solidFill>
                  <a:prstClr val="black"/>
                </a:solidFill>
              </a:endParaRPr>
            </a:p>
          </p:txBody>
        </p:sp>
        <p:sp>
          <p:nvSpPr>
            <p:cNvPr id="38" name="Rectangle 37"/>
            <p:cNvSpPr/>
            <p:nvPr/>
          </p:nvSpPr>
          <p:spPr>
            <a:xfrm>
              <a:off x="9071869" y="4615917"/>
              <a:ext cx="2118869" cy="938719"/>
            </a:xfrm>
            <a:prstGeom prst="rect">
              <a:avLst/>
            </a:prstGeom>
          </p:spPr>
          <p:txBody>
            <a:bodyPr wrap="square">
              <a:spAutoFit/>
            </a:bodyPr>
            <a:lstStyle/>
            <a:p>
              <a:r>
                <a:rPr lang="en-IN" sz="1100" b="1" dirty="0">
                  <a:solidFill>
                    <a:prstClr val="black"/>
                  </a:solidFill>
                </a:rPr>
                <a:t>Applications</a:t>
              </a:r>
            </a:p>
            <a:p>
              <a:pPr marL="171450" indent="-171450">
                <a:buFont typeface="Arial" panose="020B0604020202020204" pitchFamily="34" charset="0"/>
                <a:buChar char="•"/>
              </a:pPr>
              <a:r>
                <a:rPr lang="en-IN" sz="1100" dirty="0">
                  <a:solidFill>
                    <a:prstClr val="black"/>
                  </a:solidFill>
                </a:rPr>
                <a:t>user interest discovery</a:t>
              </a:r>
            </a:p>
            <a:p>
              <a:pPr marL="171450" indent="-171450">
                <a:buFont typeface="Arial" panose="020B0604020202020204" pitchFamily="34" charset="0"/>
                <a:buChar char="•"/>
              </a:pPr>
              <a:r>
                <a:rPr lang="en-IN" sz="1100" dirty="0">
                  <a:solidFill>
                    <a:prstClr val="black"/>
                  </a:solidFill>
                </a:rPr>
                <a:t>summarizing text collection</a:t>
              </a:r>
            </a:p>
            <a:p>
              <a:pPr marL="171450" indent="-171450">
                <a:buFont typeface="Arial" panose="020B0604020202020204" pitchFamily="34" charset="0"/>
                <a:buChar char="•"/>
              </a:pPr>
              <a:r>
                <a:rPr lang="en-IN" sz="1100" dirty="0">
                  <a:solidFill>
                    <a:prstClr val="black"/>
                  </a:solidFill>
                </a:rPr>
                <a:t>emerging topic detection</a:t>
              </a:r>
            </a:p>
          </p:txBody>
        </p:sp>
      </p:grpSp>
      <p:pic>
        <p:nvPicPr>
          <p:cNvPr id="3074" name="Picture 2" descr="http://www.skyttle.com/media/img/wordcloud.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44883" y="1700252"/>
            <a:ext cx="3455232" cy="149670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blogs.sas.com/content/text-mining/files/2012/07/2.pn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50854" y="3335451"/>
            <a:ext cx="2710563" cy="1601948"/>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Straight Connector 59"/>
          <p:cNvCxnSpPr/>
          <p:nvPr/>
        </p:nvCxnSpPr>
        <p:spPr>
          <a:xfrm>
            <a:off x="492696" y="1634091"/>
            <a:ext cx="11232000" cy="1971"/>
          </a:xfrm>
          <a:prstGeom prst="line">
            <a:avLst/>
          </a:prstGeom>
          <a:ln w="28575">
            <a:solidFill>
              <a:srgbClr val="1C5785"/>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bwMode="gray">
          <a:xfrm>
            <a:off x="0" y="6498296"/>
            <a:ext cx="12192000" cy="359704"/>
          </a:xfrm>
          <a:prstGeom prst="rect">
            <a:avLst/>
          </a:prstGeom>
        </p:spPr>
        <p:txBody>
          <a:bodyPr vert="horz" wrap="square" lIns="91440" tIns="45720" rIns="91440" bIns="45720" rtlCol="0" anchor="ctr">
            <a:noAutofit/>
          </a:bodyPr>
          <a:lstStyle/>
          <a:p>
            <a:r>
              <a:rPr lang="en-IN" sz="1200" dirty="0">
                <a:solidFill>
                  <a:prstClr val="white">
                    <a:lumMod val="50000"/>
                  </a:prstClr>
                </a:solidFill>
              </a:rPr>
              <a:t>Source : Unveiling the power of social media analytics – </a:t>
            </a:r>
            <a:r>
              <a:rPr lang="en-IN" sz="1200" dirty="0" err="1">
                <a:solidFill>
                  <a:prstClr val="white">
                    <a:lumMod val="50000"/>
                  </a:prstClr>
                </a:solidFill>
              </a:rPr>
              <a:t>Weiguo</a:t>
            </a:r>
            <a:r>
              <a:rPr lang="en-IN" sz="1200" dirty="0">
                <a:solidFill>
                  <a:prstClr val="white">
                    <a:lumMod val="50000"/>
                  </a:prstClr>
                </a:solidFill>
              </a:rPr>
              <a:t> Fan and Michael D Gordon</a:t>
            </a:r>
          </a:p>
        </p:txBody>
      </p:sp>
      <p:sp>
        <p:nvSpPr>
          <p:cNvPr id="21" name="Rectangle 20"/>
          <p:cNvSpPr/>
          <p:nvPr/>
        </p:nvSpPr>
        <p:spPr>
          <a:xfrm>
            <a:off x="8079634" y="6615811"/>
            <a:ext cx="4194221" cy="246221"/>
          </a:xfrm>
          <a:prstGeom prst="rect">
            <a:avLst/>
          </a:prstGeom>
        </p:spPr>
        <p:txBody>
          <a:bodyPr wrap="square">
            <a:spAutoFit/>
          </a:bodyPr>
          <a:lstStyle/>
          <a:p>
            <a:pPr defTabSz="457200"/>
            <a:r>
              <a:rPr lang="en-IN" sz="1000" dirty="0">
                <a:solidFill>
                  <a:srgbClr val="0E5580">
                    <a:lumMod val="60000"/>
                    <a:lumOff val="40000"/>
                  </a:srgbClr>
                </a:solidFill>
                <a:latin typeface="Calibri" panose="020F0502020204030204" pitchFamily="34" charset="0"/>
                <a:ea typeface="Calibri" panose="020F0502020204030204" pitchFamily="34" charset="0"/>
                <a:cs typeface="Times New Roman" panose="02020603050405020304" pitchFamily="18" charset="0"/>
              </a:rPr>
              <a:t>Confidential Property of  Consumer Analytics Division, Tata Industries Limited</a:t>
            </a:r>
          </a:p>
        </p:txBody>
      </p:sp>
      <p:grpSp>
        <p:nvGrpSpPr>
          <p:cNvPr id="31" name="Group 30"/>
          <p:cNvGrpSpPr/>
          <p:nvPr/>
        </p:nvGrpSpPr>
        <p:grpSpPr>
          <a:xfrm>
            <a:off x="362727" y="4865871"/>
            <a:ext cx="7541206" cy="1496650"/>
            <a:chOff x="523591" y="1349668"/>
            <a:chExt cx="7541206" cy="1496650"/>
          </a:xfrm>
        </p:grpSpPr>
        <p:sp>
          <p:nvSpPr>
            <p:cNvPr id="34" name="Teardrop 33"/>
            <p:cNvSpPr/>
            <p:nvPr/>
          </p:nvSpPr>
          <p:spPr>
            <a:xfrm rot="2700000">
              <a:off x="523591" y="1349668"/>
              <a:ext cx="1496650" cy="1496650"/>
            </a:xfrm>
            <a:prstGeom prst="teardrop">
              <a:avLst>
                <a:gd name="adj" fmla="val 100000"/>
              </a:avLst>
            </a:prstGeom>
            <a:gradFill>
              <a:gsLst>
                <a:gs pos="0">
                  <a:schemeClr val="accent3">
                    <a:lumMod val="60000"/>
                    <a:lumOff val="40000"/>
                  </a:schemeClr>
                </a:gs>
                <a:gs pos="100000">
                  <a:srgbClr val="C00000"/>
                </a:gs>
              </a:gsLst>
            </a:gra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3">
                <a:hueOff val="5624522"/>
                <a:satOff val="1095"/>
                <a:lumOff val="5882"/>
                <a:alphaOff val="0"/>
              </a:schemeClr>
            </a:fillRef>
            <a:effectRef idx="2">
              <a:schemeClr val="accent3">
                <a:hueOff val="5624522"/>
                <a:satOff val="1095"/>
                <a:lumOff val="5882"/>
                <a:alphaOff val="0"/>
              </a:schemeClr>
            </a:effectRef>
            <a:fontRef idx="minor">
              <a:schemeClr val="lt1"/>
            </a:fontRef>
          </p:style>
        </p:sp>
        <p:sp>
          <p:nvSpPr>
            <p:cNvPr id="39" name="Freeform 38"/>
            <p:cNvSpPr/>
            <p:nvPr/>
          </p:nvSpPr>
          <p:spPr>
            <a:xfrm>
              <a:off x="573691" y="1399501"/>
              <a:ext cx="1397247" cy="1397246"/>
            </a:xfrm>
            <a:custGeom>
              <a:avLst/>
              <a:gdLst>
                <a:gd name="connsiteX0" fmla="*/ 0 w 1397247"/>
                <a:gd name="connsiteY0" fmla="*/ 698623 h 1397246"/>
                <a:gd name="connsiteX1" fmla="*/ 698624 w 1397247"/>
                <a:gd name="connsiteY1" fmla="*/ 0 h 1397246"/>
                <a:gd name="connsiteX2" fmla="*/ 1397248 w 1397247"/>
                <a:gd name="connsiteY2" fmla="*/ 698623 h 1397246"/>
                <a:gd name="connsiteX3" fmla="*/ 698624 w 1397247"/>
                <a:gd name="connsiteY3" fmla="*/ 1397246 h 1397246"/>
                <a:gd name="connsiteX4" fmla="*/ 0 w 1397247"/>
                <a:gd name="connsiteY4" fmla="*/ 698623 h 1397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247" h="1397246">
                  <a:moveTo>
                    <a:pt x="0" y="698623"/>
                  </a:moveTo>
                  <a:cubicBezTo>
                    <a:pt x="0" y="312784"/>
                    <a:pt x="312785" y="0"/>
                    <a:pt x="698624" y="0"/>
                  </a:cubicBezTo>
                  <a:cubicBezTo>
                    <a:pt x="1084463" y="0"/>
                    <a:pt x="1397248" y="312784"/>
                    <a:pt x="1397248" y="698623"/>
                  </a:cubicBezTo>
                  <a:cubicBezTo>
                    <a:pt x="1397248" y="1084462"/>
                    <a:pt x="1084463" y="1397246"/>
                    <a:pt x="698624" y="1397246"/>
                  </a:cubicBezTo>
                  <a:cubicBezTo>
                    <a:pt x="312785" y="1397246"/>
                    <a:pt x="0" y="1084462"/>
                    <a:pt x="0" y="698623"/>
                  </a:cubicBezTo>
                  <a:close/>
                </a:path>
              </a:pathLst>
            </a:custGeom>
            <a:ln>
              <a:solidFill>
                <a:srgbClr val="C00000"/>
              </a:solidFill>
            </a:ln>
            <a:scene3d>
              <a:camera prst="orthographicFront"/>
              <a:lightRig rig="threePt" dir="t">
                <a:rot lat="0" lon="0" rev="7500000"/>
              </a:lightRig>
            </a:scene3d>
            <a:sp3d z="152400" extrusionH="63500" prstMaterial="dkEdge">
              <a:bevelT w="135400" h="16350" prst="relaxedInset"/>
              <a:contourClr>
                <a:schemeClr val="bg1"/>
              </a:contourClr>
            </a:sp3d>
          </p:spPr>
          <p:style>
            <a:lnRef idx="1">
              <a:schemeClr val="accent3">
                <a:hueOff val="5624522"/>
                <a:satOff val="1095"/>
                <a:lumOff val="5882"/>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18202" tIns="218694" rIns="218998" bIns="218694" numCol="1" spcCol="1270" anchor="ctr" anchorCtr="0">
              <a:noAutofit/>
            </a:bodyPr>
            <a:lstStyle/>
            <a:p>
              <a:pPr algn="ctr" defTabSz="666750">
                <a:lnSpc>
                  <a:spcPct val="90000"/>
                </a:lnSpc>
                <a:spcBef>
                  <a:spcPct val="0"/>
                </a:spcBef>
                <a:spcAft>
                  <a:spcPct val="35000"/>
                </a:spcAft>
              </a:pPr>
              <a:r>
                <a:rPr lang="en-IN" sz="1500" b="1" dirty="0">
                  <a:solidFill>
                    <a:prstClr val="black">
                      <a:hueOff val="0"/>
                      <a:satOff val="0"/>
                      <a:lumOff val="0"/>
                      <a:alphaOff val="0"/>
                    </a:prstClr>
                  </a:solidFill>
                </a:rPr>
                <a:t>Network Analysis</a:t>
              </a:r>
            </a:p>
          </p:txBody>
        </p:sp>
        <p:sp>
          <p:nvSpPr>
            <p:cNvPr id="40" name="Pentagon 39"/>
            <p:cNvSpPr/>
            <p:nvPr/>
          </p:nvSpPr>
          <p:spPr>
            <a:xfrm rot="10800000">
              <a:off x="2330208" y="1486791"/>
              <a:ext cx="2715724" cy="1222397"/>
            </a:xfrm>
            <a:prstGeom prst="homePlate">
              <a:avLst/>
            </a:prstGeom>
            <a:gradFill>
              <a:gsLst>
                <a:gs pos="0">
                  <a:schemeClr val="accent3">
                    <a:lumMod val="40000"/>
                    <a:lumOff val="60000"/>
                  </a:schemeClr>
                </a:gs>
                <a:gs pos="97000">
                  <a:schemeClr val="accent3">
                    <a:lumMod val="75000"/>
                  </a:schemeClr>
                </a:gs>
              </a:gsLst>
              <a:lin ang="5400000" scaled="1"/>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41" name="Rectangle 40"/>
            <p:cNvSpPr/>
            <p:nvPr/>
          </p:nvSpPr>
          <p:spPr>
            <a:xfrm rot="10800000">
              <a:off x="5112050" y="1486792"/>
              <a:ext cx="2952747" cy="1222398"/>
            </a:xfrm>
            <a:prstGeom prst="rect">
              <a:avLst/>
            </a:prstGeom>
            <a:gradFill>
              <a:gsLst>
                <a:gs pos="0">
                  <a:schemeClr val="accent3">
                    <a:lumMod val="40000"/>
                    <a:lumOff val="60000"/>
                  </a:schemeClr>
                </a:gs>
                <a:gs pos="97000">
                  <a:schemeClr val="accent3">
                    <a:lumMod val="75000"/>
                  </a:schemeClr>
                </a:gs>
              </a:gsLst>
              <a:lin ang="5400000" scaled="1"/>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endParaRPr>
            </a:p>
          </p:txBody>
        </p:sp>
        <p:sp>
          <p:nvSpPr>
            <p:cNvPr id="42" name="TextBox 41"/>
            <p:cNvSpPr txBox="1"/>
            <p:nvPr/>
          </p:nvSpPr>
          <p:spPr bwMode="gray">
            <a:xfrm>
              <a:off x="2815044" y="1652172"/>
              <a:ext cx="2364076" cy="891638"/>
            </a:xfrm>
            <a:prstGeom prst="rect">
              <a:avLst/>
            </a:prstGeom>
          </p:spPr>
          <p:txBody>
            <a:bodyPr vert="horz" wrap="square" lIns="91440" tIns="45720" rIns="91440" bIns="45720" rtlCol="0" anchor="ctr">
              <a:noAutofit/>
            </a:bodyPr>
            <a:lstStyle/>
            <a:p>
              <a:r>
                <a:rPr lang="en-IN" sz="1100" b="1" dirty="0">
                  <a:solidFill>
                    <a:prstClr val="black"/>
                  </a:solidFill>
                </a:rPr>
                <a:t>Techniques</a:t>
              </a:r>
            </a:p>
            <a:p>
              <a:pPr marL="171450" indent="-171450">
                <a:buFont typeface="Arial" panose="020B0604020202020204" pitchFamily="34" charset="0"/>
                <a:buChar char="•"/>
              </a:pPr>
              <a:r>
                <a:rPr lang="en-IN" sz="1100" dirty="0">
                  <a:solidFill>
                    <a:prstClr val="black"/>
                  </a:solidFill>
                </a:rPr>
                <a:t>nodes and association analysis</a:t>
              </a:r>
            </a:p>
            <a:p>
              <a:pPr marL="171450" indent="-171450">
                <a:buFont typeface="Arial" panose="020B0604020202020204" pitchFamily="34" charset="0"/>
                <a:buChar char="•"/>
              </a:pPr>
              <a:r>
                <a:rPr lang="en-IN" sz="1100" dirty="0">
                  <a:solidFill>
                    <a:prstClr val="black"/>
                  </a:solidFill>
                </a:rPr>
                <a:t>network density</a:t>
              </a:r>
            </a:p>
            <a:p>
              <a:pPr marL="171450" indent="-171450">
                <a:buFont typeface="Arial" panose="020B0604020202020204" pitchFamily="34" charset="0"/>
                <a:buChar char="•"/>
              </a:pPr>
              <a:r>
                <a:rPr lang="en-IN" sz="1100" dirty="0">
                  <a:solidFill>
                    <a:prstClr val="black"/>
                  </a:solidFill>
                </a:rPr>
                <a:t>predictive </a:t>
              </a:r>
              <a:r>
                <a:rPr lang="en-IN" sz="1100" dirty="0" smtClean="0">
                  <a:solidFill>
                    <a:prstClr val="black"/>
                  </a:solidFill>
                </a:rPr>
                <a:t>modelling</a:t>
              </a:r>
              <a:endParaRPr lang="en-IN" sz="1100" dirty="0">
                <a:solidFill>
                  <a:prstClr val="black"/>
                </a:solidFill>
              </a:endParaRPr>
            </a:p>
            <a:p>
              <a:pPr marL="171450" indent="-171450">
                <a:buFont typeface="Arial" panose="020B0604020202020204" pitchFamily="34" charset="0"/>
                <a:buChar char="•"/>
              </a:pPr>
              <a:endParaRPr lang="en-IN" sz="1100" dirty="0">
                <a:solidFill>
                  <a:prstClr val="black"/>
                </a:solidFill>
              </a:endParaRPr>
            </a:p>
          </p:txBody>
        </p:sp>
        <p:sp>
          <p:nvSpPr>
            <p:cNvPr id="43" name="TextBox 42"/>
            <p:cNvSpPr txBox="1"/>
            <p:nvPr/>
          </p:nvSpPr>
          <p:spPr bwMode="gray">
            <a:xfrm>
              <a:off x="5257110" y="1486791"/>
              <a:ext cx="2807687" cy="1183726"/>
            </a:xfrm>
            <a:prstGeom prst="rect">
              <a:avLst/>
            </a:prstGeom>
          </p:spPr>
          <p:txBody>
            <a:bodyPr vert="horz" wrap="square" lIns="91440" tIns="45720" rIns="91440" bIns="45720" rtlCol="0" anchor="ctr">
              <a:noAutofit/>
            </a:bodyPr>
            <a:lstStyle/>
            <a:p>
              <a:r>
                <a:rPr lang="en-IN" sz="1100" b="1" dirty="0">
                  <a:solidFill>
                    <a:prstClr val="black"/>
                  </a:solidFill>
                </a:rPr>
                <a:t>Applications</a:t>
              </a:r>
            </a:p>
            <a:p>
              <a:pPr marL="171450" indent="-171450">
                <a:buFont typeface="Arial" panose="020B0604020202020204" pitchFamily="34" charset="0"/>
                <a:buChar char="•"/>
              </a:pPr>
              <a:r>
                <a:rPr lang="en-IN" sz="1100" dirty="0">
                  <a:solidFill>
                    <a:prstClr val="black"/>
                  </a:solidFill>
                </a:rPr>
                <a:t>social network dynamics and growth</a:t>
              </a:r>
            </a:p>
            <a:p>
              <a:pPr marL="171450" indent="-171450">
                <a:buFont typeface="Arial" panose="020B0604020202020204" pitchFamily="34" charset="0"/>
                <a:buChar char="•"/>
              </a:pPr>
              <a:r>
                <a:rPr lang="en-IN" sz="1100" dirty="0">
                  <a:solidFill>
                    <a:prstClr val="black"/>
                  </a:solidFill>
                </a:rPr>
                <a:t>key influencers in campaigns</a:t>
              </a:r>
            </a:p>
            <a:p>
              <a:pPr marL="171450" indent="-171450">
                <a:buFont typeface="Arial" panose="020B0604020202020204" pitchFamily="34" charset="0"/>
                <a:buChar char="•"/>
              </a:pPr>
              <a:r>
                <a:rPr lang="en-IN" sz="1100" dirty="0">
                  <a:solidFill>
                    <a:prstClr val="black"/>
                  </a:solidFill>
                </a:rPr>
                <a:t>campaign targeting, tailoring products and marketing materials</a:t>
              </a:r>
            </a:p>
            <a:p>
              <a:pPr marL="171450" indent="-171450">
                <a:buFont typeface="Arial" panose="020B0604020202020204" pitchFamily="34" charset="0"/>
                <a:buChar char="•"/>
              </a:pPr>
              <a:endParaRPr lang="en-IN" sz="1100" dirty="0">
                <a:solidFill>
                  <a:prstClr val="black"/>
                </a:solidFill>
              </a:endParaRPr>
            </a:p>
          </p:txBody>
        </p:sp>
      </p:grpSp>
      <p:pic>
        <p:nvPicPr>
          <p:cNvPr id="44" name="Picture 12" descr="http://farm4.static.flickr.com/3662/3575872381_0da1eec53a.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49679" y="5016998"/>
            <a:ext cx="1943419" cy="1344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98054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873436" y="1953118"/>
            <a:ext cx="1755463" cy="3171331"/>
          </a:xfrm>
          <a:prstGeom prst="rect">
            <a:avLst/>
          </a:prstGeom>
          <a:solidFill>
            <a:srgbClr val="00206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3" name="Rectangle 22"/>
          <p:cNvSpPr/>
          <p:nvPr/>
        </p:nvSpPr>
        <p:spPr>
          <a:xfrm>
            <a:off x="2626033" y="1953118"/>
            <a:ext cx="2669865" cy="3171331"/>
          </a:xfrm>
          <a:prstGeom prst="rect">
            <a:avLst/>
          </a:pr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4" name="Rectangle 23"/>
          <p:cNvSpPr/>
          <p:nvPr/>
        </p:nvSpPr>
        <p:spPr>
          <a:xfrm>
            <a:off x="5295900" y="1962150"/>
            <a:ext cx="3962832" cy="3171331"/>
          </a:xfrm>
          <a:prstGeom prst="rect">
            <a:avLst/>
          </a:prstGeom>
          <a:solidFill>
            <a:schemeClr val="accent6">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5" name="Rectangle 24"/>
          <p:cNvSpPr/>
          <p:nvPr/>
        </p:nvSpPr>
        <p:spPr>
          <a:xfrm>
            <a:off x="9266200" y="1962150"/>
            <a:ext cx="1579233" cy="3171331"/>
          </a:xfrm>
          <a:prstGeom prst="rect">
            <a:avLst/>
          </a:prstGeom>
          <a:solidFill>
            <a:schemeClr val="accent3">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 name="Title 1"/>
          <p:cNvSpPr>
            <a:spLocks noGrp="1"/>
          </p:cNvSpPr>
          <p:nvPr>
            <p:ph type="title"/>
          </p:nvPr>
        </p:nvSpPr>
        <p:spPr>
          <a:xfrm>
            <a:off x="985956" y="415969"/>
            <a:ext cx="9785683" cy="706964"/>
          </a:xfrm>
        </p:spPr>
        <p:txBody>
          <a:bodyPr/>
          <a:lstStyle/>
          <a:p>
            <a:r>
              <a:rPr lang="en-IN" dirty="0" smtClean="0"/>
              <a:t>Social media analytics also drive business decisions</a:t>
            </a:r>
            <a:endParaRPr lang="en-IN" dirty="0"/>
          </a:p>
        </p:txBody>
      </p:sp>
      <p:sp>
        <p:nvSpPr>
          <p:cNvPr id="3" name="Slide Number Placeholder 2"/>
          <p:cNvSpPr>
            <a:spLocks noGrp="1"/>
          </p:cNvSpPr>
          <p:nvPr>
            <p:ph type="sldNum" sz="quarter" idx="12"/>
          </p:nvPr>
        </p:nvSpPr>
        <p:spPr/>
        <p:txBody>
          <a:bodyPr/>
          <a:lstStyle/>
          <a:p>
            <a:fld id="{D57F1E4F-1CFF-5643-939E-217C01CDF565}" type="slidenum">
              <a:rPr lang="en-US" smtClean="0">
                <a:solidFill>
                  <a:srgbClr val="0E5580"/>
                </a:solidFill>
              </a:rPr>
              <a:pPr/>
              <a:t>21</a:t>
            </a:fld>
            <a:endParaRPr lang="en-US" dirty="0">
              <a:solidFill>
                <a:srgbClr val="0E5580"/>
              </a:solidFill>
            </a:endParaRPr>
          </a:p>
        </p:txBody>
      </p:sp>
      <p:sp>
        <p:nvSpPr>
          <p:cNvPr id="4" name="Text Placeholder 3"/>
          <p:cNvSpPr>
            <a:spLocks noGrp="1"/>
          </p:cNvSpPr>
          <p:nvPr>
            <p:ph type="body" sz="quarter" idx="13"/>
          </p:nvPr>
        </p:nvSpPr>
        <p:spPr>
          <a:xfrm>
            <a:off x="528356" y="1100322"/>
            <a:ext cx="11500511" cy="582362"/>
          </a:xfrm>
        </p:spPr>
        <p:txBody>
          <a:bodyPr>
            <a:normAutofit fontScale="92500" lnSpcReduction="10000"/>
          </a:bodyPr>
          <a:lstStyle/>
          <a:p>
            <a:r>
              <a:rPr lang="en-IN" dirty="0" smtClean="0"/>
              <a:t>Measuring ROI and business impact of Social Media  on business metrics is difficult. Distributed Lag Modelling may help address the challenge</a:t>
            </a:r>
            <a:endParaRPr lang="en-IN" dirty="0"/>
          </a:p>
        </p:txBody>
      </p:sp>
      <p:cxnSp>
        <p:nvCxnSpPr>
          <p:cNvPr id="14" name="Straight Connector 13"/>
          <p:cNvCxnSpPr/>
          <p:nvPr/>
        </p:nvCxnSpPr>
        <p:spPr>
          <a:xfrm>
            <a:off x="857250" y="1953118"/>
            <a:ext cx="0" cy="3171332"/>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V="1">
            <a:off x="5843250" y="138450"/>
            <a:ext cx="0" cy="997200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1" name="Freeform 20"/>
          <p:cNvSpPr/>
          <p:nvPr/>
        </p:nvSpPr>
        <p:spPr>
          <a:xfrm>
            <a:off x="876300" y="2006429"/>
            <a:ext cx="9582150" cy="3111671"/>
          </a:xfrm>
          <a:custGeom>
            <a:avLst/>
            <a:gdLst>
              <a:gd name="connsiteX0" fmla="*/ 0 w 9582150"/>
              <a:gd name="connsiteY0" fmla="*/ 3098971 h 3111671"/>
              <a:gd name="connsiteX1" fmla="*/ 2095500 w 9582150"/>
              <a:gd name="connsiteY1" fmla="*/ 2984671 h 3111671"/>
              <a:gd name="connsiteX2" fmla="*/ 2952750 w 9582150"/>
              <a:gd name="connsiteY2" fmla="*/ 2184571 h 3111671"/>
              <a:gd name="connsiteX3" fmla="*/ 3714750 w 9582150"/>
              <a:gd name="connsiteY3" fmla="*/ 774871 h 3111671"/>
              <a:gd name="connsiteX4" fmla="*/ 4514850 w 9582150"/>
              <a:gd name="connsiteY4" fmla="*/ 412921 h 3111671"/>
              <a:gd name="connsiteX5" fmla="*/ 4914900 w 9582150"/>
              <a:gd name="connsiteY5" fmla="*/ 622471 h 3111671"/>
              <a:gd name="connsiteX6" fmla="*/ 5505450 w 9582150"/>
              <a:gd name="connsiteY6" fmla="*/ 184321 h 3111671"/>
              <a:gd name="connsiteX7" fmla="*/ 5810250 w 9582150"/>
              <a:gd name="connsiteY7" fmla="*/ 451021 h 3111671"/>
              <a:gd name="connsiteX8" fmla="*/ 6191250 w 9582150"/>
              <a:gd name="connsiteY8" fmla="*/ 260521 h 3111671"/>
              <a:gd name="connsiteX9" fmla="*/ 6591300 w 9582150"/>
              <a:gd name="connsiteY9" fmla="*/ 870121 h 3111671"/>
              <a:gd name="connsiteX10" fmla="*/ 7162800 w 9582150"/>
              <a:gd name="connsiteY10" fmla="*/ 12871 h 3111671"/>
              <a:gd name="connsiteX11" fmla="*/ 7734300 w 9582150"/>
              <a:gd name="connsiteY11" fmla="*/ 355771 h 3111671"/>
              <a:gd name="connsiteX12" fmla="*/ 8286750 w 9582150"/>
              <a:gd name="connsiteY12" fmla="*/ 374821 h 3111671"/>
              <a:gd name="connsiteX13" fmla="*/ 8477250 w 9582150"/>
              <a:gd name="connsiteY13" fmla="*/ 546271 h 3111671"/>
              <a:gd name="connsiteX14" fmla="*/ 8839200 w 9582150"/>
              <a:gd name="connsiteY14" fmla="*/ 736771 h 3111671"/>
              <a:gd name="connsiteX15" fmla="*/ 9029700 w 9582150"/>
              <a:gd name="connsiteY15" fmla="*/ 1117771 h 3111671"/>
              <a:gd name="connsiteX16" fmla="*/ 9582150 w 9582150"/>
              <a:gd name="connsiteY16" fmla="*/ 1860721 h 3111671"/>
              <a:gd name="connsiteX17" fmla="*/ 9582150 w 9582150"/>
              <a:gd name="connsiteY17" fmla="*/ 1860721 h 3111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82150" h="3111671">
                <a:moveTo>
                  <a:pt x="0" y="3098971"/>
                </a:moveTo>
                <a:cubicBezTo>
                  <a:pt x="801687" y="3118021"/>
                  <a:pt x="1603375" y="3137071"/>
                  <a:pt x="2095500" y="2984671"/>
                </a:cubicBezTo>
                <a:cubicBezTo>
                  <a:pt x="2587625" y="2832271"/>
                  <a:pt x="2682875" y="2552871"/>
                  <a:pt x="2952750" y="2184571"/>
                </a:cubicBezTo>
                <a:cubicBezTo>
                  <a:pt x="3222625" y="1816271"/>
                  <a:pt x="3454400" y="1070146"/>
                  <a:pt x="3714750" y="774871"/>
                </a:cubicBezTo>
                <a:cubicBezTo>
                  <a:pt x="3975100" y="479596"/>
                  <a:pt x="4314825" y="438321"/>
                  <a:pt x="4514850" y="412921"/>
                </a:cubicBezTo>
                <a:cubicBezTo>
                  <a:pt x="4714875" y="387521"/>
                  <a:pt x="4749800" y="660571"/>
                  <a:pt x="4914900" y="622471"/>
                </a:cubicBezTo>
                <a:cubicBezTo>
                  <a:pt x="5080000" y="584371"/>
                  <a:pt x="5356225" y="212896"/>
                  <a:pt x="5505450" y="184321"/>
                </a:cubicBezTo>
                <a:cubicBezTo>
                  <a:pt x="5654675" y="155746"/>
                  <a:pt x="5695950" y="438321"/>
                  <a:pt x="5810250" y="451021"/>
                </a:cubicBezTo>
                <a:cubicBezTo>
                  <a:pt x="5924550" y="463721"/>
                  <a:pt x="6061075" y="190671"/>
                  <a:pt x="6191250" y="260521"/>
                </a:cubicBezTo>
                <a:cubicBezTo>
                  <a:pt x="6321425" y="330371"/>
                  <a:pt x="6429375" y="911396"/>
                  <a:pt x="6591300" y="870121"/>
                </a:cubicBezTo>
                <a:cubicBezTo>
                  <a:pt x="6753225" y="828846"/>
                  <a:pt x="6972300" y="98596"/>
                  <a:pt x="7162800" y="12871"/>
                </a:cubicBezTo>
                <a:cubicBezTo>
                  <a:pt x="7353300" y="-72854"/>
                  <a:pt x="7546975" y="295446"/>
                  <a:pt x="7734300" y="355771"/>
                </a:cubicBezTo>
                <a:cubicBezTo>
                  <a:pt x="7921625" y="416096"/>
                  <a:pt x="8162925" y="343071"/>
                  <a:pt x="8286750" y="374821"/>
                </a:cubicBezTo>
                <a:cubicBezTo>
                  <a:pt x="8410575" y="406571"/>
                  <a:pt x="8385175" y="485946"/>
                  <a:pt x="8477250" y="546271"/>
                </a:cubicBezTo>
                <a:cubicBezTo>
                  <a:pt x="8569325" y="606596"/>
                  <a:pt x="8747125" y="641521"/>
                  <a:pt x="8839200" y="736771"/>
                </a:cubicBezTo>
                <a:cubicBezTo>
                  <a:pt x="8931275" y="832021"/>
                  <a:pt x="8905875" y="930446"/>
                  <a:pt x="9029700" y="1117771"/>
                </a:cubicBezTo>
                <a:cubicBezTo>
                  <a:pt x="9153525" y="1305096"/>
                  <a:pt x="9582150" y="1860721"/>
                  <a:pt x="9582150" y="1860721"/>
                </a:cubicBezTo>
                <a:lnTo>
                  <a:pt x="9582150" y="1860721"/>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2" name="TextBox 21"/>
          <p:cNvSpPr txBox="1"/>
          <p:nvPr/>
        </p:nvSpPr>
        <p:spPr bwMode="gray">
          <a:xfrm>
            <a:off x="359428" y="2474172"/>
            <a:ext cx="337857" cy="1875931"/>
          </a:xfrm>
          <a:prstGeom prst="rect">
            <a:avLst/>
          </a:prstGeom>
        </p:spPr>
        <p:txBody>
          <a:bodyPr vert="vert270" wrap="square" lIns="91440" tIns="45720" rIns="91440" bIns="45720" rtlCol="0" anchor="ctr">
            <a:noAutofit/>
          </a:bodyPr>
          <a:lstStyle/>
          <a:p>
            <a:r>
              <a:rPr lang="en-IN" sz="2000" dirty="0">
                <a:solidFill>
                  <a:prstClr val="black"/>
                </a:solidFill>
              </a:rPr>
              <a:t>Sales Volume</a:t>
            </a:r>
          </a:p>
        </p:txBody>
      </p:sp>
      <p:sp>
        <p:nvSpPr>
          <p:cNvPr id="28" name="TextBox 27"/>
          <p:cNvSpPr txBox="1"/>
          <p:nvPr/>
        </p:nvSpPr>
        <p:spPr bwMode="gray">
          <a:xfrm rot="5400000">
            <a:off x="5076841" y="4839359"/>
            <a:ext cx="347875" cy="1042741"/>
          </a:xfrm>
          <a:prstGeom prst="rect">
            <a:avLst/>
          </a:prstGeom>
        </p:spPr>
        <p:txBody>
          <a:bodyPr vert="vert270" wrap="square" lIns="91440" tIns="45720" rIns="91440" bIns="45720" rtlCol="0" anchor="ctr">
            <a:noAutofit/>
          </a:bodyPr>
          <a:lstStyle/>
          <a:p>
            <a:r>
              <a:rPr lang="en-IN" sz="2000" dirty="0">
                <a:solidFill>
                  <a:prstClr val="black"/>
                </a:solidFill>
              </a:rPr>
              <a:t>Time</a:t>
            </a:r>
          </a:p>
        </p:txBody>
      </p:sp>
      <p:sp>
        <p:nvSpPr>
          <p:cNvPr id="30" name="Freeform 29"/>
          <p:cNvSpPr/>
          <p:nvPr/>
        </p:nvSpPr>
        <p:spPr>
          <a:xfrm>
            <a:off x="1943100" y="3324640"/>
            <a:ext cx="8058150" cy="1799810"/>
          </a:xfrm>
          <a:custGeom>
            <a:avLst/>
            <a:gdLst>
              <a:gd name="connsiteX0" fmla="*/ 0 w 8058150"/>
              <a:gd name="connsiteY0" fmla="*/ 1799810 h 1799810"/>
              <a:gd name="connsiteX1" fmla="*/ 1047750 w 8058150"/>
              <a:gd name="connsiteY1" fmla="*/ 1475960 h 1799810"/>
              <a:gd name="connsiteX2" fmla="*/ 1047750 w 8058150"/>
              <a:gd name="connsiteY2" fmla="*/ 1475960 h 1799810"/>
              <a:gd name="connsiteX3" fmla="*/ 1771650 w 8058150"/>
              <a:gd name="connsiteY3" fmla="*/ 409160 h 1799810"/>
              <a:gd name="connsiteX4" fmla="*/ 2305050 w 8058150"/>
              <a:gd name="connsiteY4" fmla="*/ 104360 h 1799810"/>
              <a:gd name="connsiteX5" fmla="*/ 2838450 w 8058150"/>
              <a:gd name="connsiteY5" fmla="*/ 199610 h 1799810"/>
              <a:gd name="connsiteX6" fmla="*/ 3219450 w 8058150"/>
              <a:gd name="connsiteY6" fmla="*/ 504410 h 1799810"/>
              <a:gd name="connsiteX7" fmla="*/ 3733800 w 8058150"/>
              <a:gd name="connsiteY7" fmla="*/ 599660 h 1799810"/>
              <a:gd name="connsiteX8" fmla="*/ 4267200 w 8058150"/>
              <a:gd name="connsiteY8" fmla="*/ 447260 h 1799810"/>
              <a:gd name="connsiteX9" fmla="*/ 4667250 w 8058150"/>
              <a:gd name="connsiteY9" fmla="*/ 104360 h 1799810"/>
              <a:gd name="connsiteX10" fmla="*/ 5257800 w 8058150"/>
              <a:gd name="connsiteY10" fmla="*/ 66260 h 1799810"/>
              <a:gd name="connsiteX11" fmla="*/ 5924550 w 8058150"/>
              <a:gd name="connsiteY11" fmla="*/ 466310 h 1799810"/>
              <a:gd name="connsiteX12" fmla="*/ 6667500 w 8058150"/>
              <a:gd name="connsiteY12" fmla="*/ 504410 h 1799810"/>
              <a:gd name="connsiteX13" fmla="*/ 7143750 w 8058150"/>
              <a:gd name="connsiteY13" fmla="*/ 85310 h 1799810"/>
              <a:gd name="connsiteX14" fmla="*/ 7734300 w 8058150"/>
              <a:gd name="connsiteY14" fmla="*/ 9110 h 1799810"/>
              <a:gd name="connsiteX15" fmla="*/ 8058150 w 8058150"/>
              <a:gd name="connsiteY15" fmla="*/ 218660 h 179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058150" h="1799810">
                <a:moveTo>
                  <a:pt x="0" y="1799810"/>
                </a:moveTo>
                <a:lnTo>
                  <a:pt x="1047750" y="1475960"/>
                </a:lnTo>
                <a:lnTo>
                  <a:pt x="1047750" y="1475960"/>
                </a:lnTo>
                <a:cubicBezTo>
                  <a:pt x="1168400" y="1298160"/>
                  <a:pt x="1562100" y="637760"/>
                  <a:pt x="1771650" y="409160"/>
                </a:cubicBezTo>
                <a:cubicBezTo>
                  <a:pt x="1981200" y="180560"/>
                  <a:pt x="2127250" y="139285"/>
                  <a:pt x="2305050" y="104360"/>
                </a:cubicBezTo>
                <a:cubicBezTo>
                  <a:pt x="2482850" y="69435"/>
                  <a:pt x="2686050" y="132935"/>
                  <a:pt x="2838450" y="199610"/>
                </a:cubicBezTo>
                <a:cubicBezTo>
                  <a:pt x="2990850" y="266285"/>
                  <a:pt x="3070225" y="437735"/>
                  <a:pt x="3219450" y="504410"/>
                </a:cubicBezTo>
                <a:cubicBezTo>
                  <a:pt x="3368675" y="571085"/>
                  <a:pt x="3559175" y="609185"/>
                  <a:pt x="3733800" y="599660"/>
                </a:cubicBezTo>
                <a:cubicBezTo>
                  <a:pt x="3908425" y="590135"/>
                  <a:pt x="4111625" y="529810"/>
                  <a:pt x="4267200" y="447260"/>
                </a:cubicBezTo>
                <a:cubicBezTo>
                  <a:pt x="4422775" y="364710"/>
                  <a:pt x="4502150" y="167860"/>
                  <a:pt x="4667250" y="104360"/>
                </a:cubicBezTo>
                <a:cubicBezTo>
                  <a:pt x="4832350" y="40860"/>
                  <a:pt x="5048250" y="5935"/>
                  <a:pt x="5257800" y="66260"/>
                </a:cubicBezTo>
                <a:cubicBezTo>
                  <a:pt x="5467350" y="126585"/>
                  <a:pt x="5689600" y="393285"/>
                  <a:pt x="5924550" y="466310"/>
                </a:cubicBezTo>
                <a:cubicBezTo>
                  <a:pt x="6159500" y="539335"/>
                  <a:pt x="6464300" y="567910"/>
                  <a:pt x="6667500" y="504410"/>
                </a:cubicBezTo>
                <a:cubicBezTo>
                  <a:pt x="6870700" y="440910"/>
                  <a:pt x="6965950" y="167860"/>
                  <a:pt x="7143750" y="85310"/>
                </a:cubicBezTo>
                <a:cubicBezTo>
                  <a:pt x="7321550" y="2760"/>
                  <a:pt x="7581900" y="-13115"/>
                  <a:pt x="7734300" y="9110"/>
                </a:cubicBezTo>
                <a:cubicBezTo>
                  <a:pt x="7886700" y="31335"/>
                  <a:pt x="7972425" y="124997"/>
                  <a:pt x="8058150" y="218660"/>
                </a:cubicBezTo>
              </a:path>
            </a:pathLst>
          </a:custGeom>
          <a:noFill/>
          <a:ln w="285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3" name="TextBox 32"/>
          <p:cNvSpPr txBox="1"/>
          <p:nvPr/>
        </p:nvSpPr>
        <p:spPr bwMode="gray">
          <a:xfrm rot="5400000">
            <a:off x="1642471" y="1460643"/>
            <a:ext cx="337857" cy="1875931"/>
          </a:xfrm>
          <a:prstGeom prst="rect">
            <a:avLst/>
          </a:prstGeom>
        </p:spPr>
        <p:txBody>
          <a:bodyPr vert="vert270" wrap="square" lIns="91440" tIns="45720" rIns="91440" bIns="45720" rtlCol="0" anchor="ctr">
            <a:noAutofit/>
          </a:bodyPr>
          <a:lstStyle/>
          <a:p>
            <a:r>
              <a:rPr lang="en-IN" sz="2000" dirty="0">
                <a:solidFill>
                  <a:prstClr val="black"/>
                </a:solidFill>
              </a:rPr>
              <a:t>Design &amp; Development</a:t>
            </a:r>
          </a:p>
        </p:txBody>
      </p:sp>
      <p:sp>
        <p:nvSpPr>
          <p:cNvPr id="34" name="TextBox 33"/>
          <p:cNvSpPr txBox="1"/>
          <p:nvPr/>
        </p:nvSpPr>
        <p:spPr bwMode="gray">
          <a:xfrm rot="5400000">
            <a:off x="3507155" y="1449657"/>
            <a:ext cx="337857" cy="1875931"/>
          </a:xfrm>
          <a:prstGeom prst="rect">
            <a:avLst/>
          </a:prstGeom>
        </p:spPr>
        <p:txBody>
          <a:bodyPr vert="vert270" wrap="square" lIns="91440" tIns="45720" rIns="91440" bIns="45720" rtlCol="0" anchor="ctr">
            <a:noAutofit/>
          </a:bodyPr>
          <a:lstStyle/>
          <a:p>
            <a:r>
              <a:rPr lang="en-IN" sz="2000" dirty="0">
                <a:solidFill>
                  <a:prstClr val="black"/>
                </a:solidFill>
              </a:rPr>
              <a:t>Production &amp; launch</a:t>
            </a:r>
          </a:p>
        </p:txBody>
      </p:sp>
      <p:sp>
        <p:nvSpPr>
          <p:cNvPr id="35" name="TextBox 34"/>
          <p:cNvSpPr txBox="1"/>
          <p:nvPr/>
        </p:nvSpPr>
        <p:spPr bwMode="gray">
          <a:xfrm rot="5400000">
            <a:off x="8683853" y="1833701"/>
            <a:ext cx="337857" cy="1875931"/>
          </a:xfrm>
          <a:prstGeom prst="rect">
            <a:avLst/>
          </a:prstGeom>
        </p:spPr>
        <p:txBody>
          <a:bodyPr vert="vert270" wrap="square" lIns="91440" tIns="45720" rIns="91440" bIns="45720" rtlCol="0" anchor="ctr">
            <a:noAutofit/>
          </a:bodyPr>
          <a:lstStyle/>
          <a:p>
            <a:r>
              <a:rPr lang="en-IN" sz="2000" dirty="0">
                <a:solidFill>
                  <a:prstClr val="black"/>
                </a:solidFill>
              </a:rPr>
              <a:t>Utilization</a:t>
            </a:r>
          </a:p>
        </p:txBody>
      </p:sp>
      <p:sp>
        <p:nvSpPr>
          <p:cNvPr id="36" name="TextBox 35"/>
          <p:cNvSpPr txBox="1"/>
          <p:nvPr/>
        </p:nvSpPr>
        <p:spPr bwMode="gray">
          <a:xfrm rot="5400000">
            <a:off x="9638749" y="1695666"/>
            <a:ext cx="392041" cy="1035540"/>
          </a:xfrm>
          <a:prstGeom prst="rect">
            <a:avLst/>
          </a:prstGeom>
        </p:spPr>
        <p:txBody>
          <a:bodyPr vert="vert270" wrap="square" lIns="91440" tIns="45720" rIns="91440" bIns="45720" rtlCol="0" anchor="ctr">
            <a:noAutofit/>
          </a:bodyPr>
          <a:lstStyle/>
          <a:p>
            <a:r>
              <a:rPr lang="en-IN" sz="2000" dirty="0">
                <a:solidFill>
                  <a:prstClr val="black"/>
                </a:solidFill>
              </a:rPr>
              <a:t>Decline</a:t>
            </a:r>
          </a:p>
        </p:txBody>
      </p:sp>
      <p:sp>
        <p:nvSpPr>
          <p:cNvPr id="31" name="Rectangular Callout 30"/>
          <p:cNvSpPr/>
          <p:nvPr/>
        </p:nvSpPr>
        <p:spPr>
          <a:xfrm>
            <a:off x="359428" y="5502144"/>
            <a:ext cx="2059922" cy="1046693"/>
          </a:xfrm>
          <a:prstGeom prst="wedgeRectCallout">
            <a:avLst>
              <a:gd name="adj1" fmla="val -20701"/>
              <a:gd name="adj2" fmla="val -69297"/>
            </a:avLst>
          </a:prstGeom>
          <a:noFill/>
          <a:ln>
            <a:solidFill>
              <a:srgbClr val="8624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400" i="1" dirty="0">
                <a:solidFill>
                  <a:prstClr val="black"/>
                </a:solidFill>
              </a:rPr>
              <a:t>Design Risks : </a:t>
            </a:r>
            <a:r>
              <a:rPr lang="en-IN" sz="1400" dirty="0">
                <a:solidFill>
                  <a:prstClr val="black"/>
                </a:solidFill>
              </a:rPr>
              <a:t>Trend &amp;</a:t>
            </a:r>
          </a:p>
          <a:p>
            <a:r>
              <a:rPr lang="en-IN" sz="1400" dirty="0">
                <a:solidFill>
                  <a:prstClr val="black"/>
                </a:solidFill>
              </a:rPr>
              <a:t>Sentiment Analysis</a:t>
            </a:r>
          </a:p>
          <a:p>
            <a:r>
              <a:rPr lang="en-IN" sz="1400" i="1" dirty="0">
                <a:solidFill>
                  <a:prstClr val="black"/>
                </a:solidFill>
              </a:rPr>
              <a:t>Technology Gap Risk:</a:t>
            </a:r>
          </a:p>
          <a:p>
            <a:r>
              <a:rPr lang="en-IN" sz="1400" dirty="0">
                <a:solidFill>
                  <a:prstClr val="black"/>
                </a:solidFill>
              </a:rPr>
              <a:t>Topic Mining &amp; Co-creation</a:t>
            </a:r>
            <a:endParaRPr lang="en-IN" sz="1400" i="1" dirty="0">
              <a:solidFill>
                <a:prstClr val="black"/>
              </a:solidFill>
            </a:endParaRPr>
          </a:p>
        </p:txBody>
      </p:sp>
      <p:sp>
        <p:nvSpPr>
          <p:cNvPr id="38" name="Rectangular Callout 37"/>
          <p:cNvSpPr/>
          <p:nvPr/>
        </p:nvSpPr>
        <p:spPr>
          <a:xfrm>
            <a:off x="2626032" y="5502145"/>
            <a:ext cx="2446711" cy="1046692"/>
          </a:xfrm>
          <a:prstGeom prst="wedgeRectCallout">
            <a:avLst>
              <a:gd name="adj1" fmla="val -21547"/>
              <a:gd name="adj2" fmla="val -71410"/>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400" i="1" dirty="0">
                <a:solidFill>
                  <a:prstClr val="black"/>
                </a:solidFill>
              </a:rPr>
              <a:t>Supply Chain Responsiveness </a:t>
            </a:r>
            <a:r>
              <a:rPr lang="en-IN" sz="1400" dirty="0">
                <a:solidFill>
                  <a:prstClr val="black"/>
                </a:solidFill>
              </a:rPr>
              <a:t>: Visual Analytics, trend analysis</a:t>
            </a:r>
          </a:p>
          <a:p>
            <a:r>
              <a:rPr lang="en-IN" sz="1400" i="1" dirty="0">
                <a:solidFill>
                  <a:prstClr val="black"/>
                </a:solidFill>
              </a:rPr>
              <a:t>Competitor Analysis : </a:t>
            </a:r>
            <a:r>
              <a:rPr lang="en-IN" sz="1400" dirty="0">
                <a:solidFill>
                  <a:prstClr val="black"/>
                </a:solidFill>
              </a:rPr>
              <a:t>Topic mining</a:t>
            </a:r>
          </a:p>
        </p:txBody>
      </p:sp>
      <p:sp>
        <p:nvSpPr>
          <p:cNvPr id="39" name="Rectangular Callout 38"/>
          <p:cNvSpPr/>
          <p:nvPr/>
        </p:nvSpPr>
        <p:spPr>
          <a:xfrm>
            <a:off x="5295897" y="5502145"/>
            <a:ext cx="3790953" cy="1046692"/>
          </a:xfrm>
          <a:prstGeom prst="wedgeRectCallout">
            <a:avLst>
              <a:gd name="adj1" fmla="val -22729"/>
              <a:gd name="adj2" fmla="val -72550"/>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400" i="1" dirty="0">
                <a:solidFill>
                  <a:prstClr val="black"/>
                </a:solidFill>
              </a:rPr>
              <a:t>Promotion, Awareness, Engagement </a:t>
            </a:r>
            <a:r>
              <a:rPr lang="en-IN" sz="1400" dirty="0">
                <a:solidFill>
                  <a:prstClr val="black"/>
                </a:solidFill>
              </a:rPr>
              <a:t>: </a:t>
            </a:r>
          </a:p>
          <a:p>
            <a:r>
              <a:rPr lang="en-IN" sz="1400" dirty="0">
                <a:solidFill>
                  <a:prstClr val="black"/>
                </a:solidFill>
              </a:rPr>
              <a:t>Network Analysis, Visual Analytics, trends</a:t>
            </a:r>
          </a:p>
          <a:p>
            <a:r>
              <a:rPr lang="en-IN" sz="1400" i="1" dirty="0">
                <a:solidFill>
                  <a:prstClr val="black"/>
                </a:solidFill>
              </a:rPr>
              <a:t>Customer Relationship Management:</a:t>
            </a:r>
          </a:p>
          <a:p>
            <a:r>
              <a:rPr lang="en-IN" sz="1400" dirty="0">
                <a:solidFill>
                  <a:prstClr val="black"/>
                </a:solidFill>
              </a:rPr>
              <a:t>Sentiment Analysis , Topic Mining, </a:t>
            </a:r>
          </a:p>
        </p:txBody>
      </p:sp>
      <p:sp>
        <p:nvSpPr>
          <p:cNvPr id="40" name="Rectangular Callout 39"/>
          <p:cNvSpPr/>
          <p:nvPr/>
        </p:nvSpPr>
        <p:spPr>
          <a:xfrm>
            <a:off x="9258732" y="5502145"/>
            <a:ext cx="1932007" cy="1046692"/>
          </a:xfrm>
          <a:prstGeom prst="wedgeRectCallout">
            <a:avLst>
              <a:gd name="adj1" fmla="val -23189"/>
              <a:gd name="adj2" fmla="val -71410"/>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400" i="1" dirty="0">
                <a:solidFill>
                  <a:prstClr val="black"/>
                </a:solidFill>
              </a:rPr>
              <a:t>Disposal &amp; Replacement :</a:t>
            </a:r>
          </a:p>
          <a:p>
            <a:r>
              <a:rPr lang="en-IN" sz="1400" dirty="0">
                <a:solidFill>
                  <a:prstClr val="black"/>
                </a:solidFill>
              </a:rPr>
              <a:t>Sentiment Analysis</a:t>
            </a:r>
          </a:p>
          <a:p>
            <a:r>
              <a:rPr lang="en-IN" sz="1400" dirty="0">
                <a:solidFill>
                  <a:prstClr val="black"/>
                </a:solidFill>
              </a:rPr>
              <a:t>Topic Mining  </a:t>
            </a:r>
          </a:p>
        </p:txBody>
      </p:sp>
      <p:sp>
        <p:nvSpPr>
          <p:cNvPr id="41" name="TextBox 40"/>
          <p:cNvSpPr txBox="1"/>
          <p:nvPr/>
        </p:nvSpPr>
        <p:spPr bwMode="gray">
          <a:xfrm rot="5400000">
            <a:off x="6875298" y="3055417"/>
            <a:ext cx="340666" cy="1581152"/>
          </a:xfrm>
          <a:prstGeom prst="rect">
            <a:avLst/>
          </a:prstGeom>
        </p:spPr>
        <p:txBody>
          <a:bodyPr vert="vert270" wrap="square" lIns="91440" tIns="45720" rIns="91440" bIns="45720" rtlCol="0" anchor="ctr">
            <a:noAutofit/>
          </a:bodyPr>
          <a:lstStyle/>
          <a:p>
            <a:r>
              <a:rPr lang="en-IN" sz="2000" dirty="0">
                <a:solidFill>
                  <a:srgbClr val="C00000"/>
                </a:solidFill>
              </a:rPr>
              <a:t>Campaigns</a:t>
            </a:r>
          </a:p>
        </p:txBody>
      </p:sp>
      <p:cxnSp>
        <p:nvCxnSpPr>
          <p:cNvPr id="43" name="Straight Connector 42"/>
          <p:cNvCxnSpPr/>
          <p:nvPr/>
        </p:nvCxnSpPr>
        <p:spPr>
          <a:xfrm>
            <a:off x="8094655" y="2013576"/>
            <a:ext cx="0" cy="3116066"/>
          </a:xfrm>
          <a:prstGeom prst="line">
            <a:avLst/>
          </a:prstGeom>
          <a:ln>
            <a:solidFill>
              <a:schemeClr val="tx1">
                <a:lumMod val="95000"/>
                <a:lumOff val="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7022117" y="3396450"/>
            <a:ext cx="0" cy="1728000"/>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bwMode="gray">
          <a:xfrm rot="5400000">
            <a:off x="7394176" y="3969574"/>
            <a:ext cx="392041" cy="1035540"/>
          </a:xfrm>
          <a:prstGeom prst="rect">
            <a:avLst/>
          </a:prstGeom>
        </p:spPr>
        <p:txBody>
          <a:bodyPr vert="vert270" wrap="square" lIns="91440" tIns="45720" rIns="91440" bIns="45720" rtlCol="0" anchor="ctr">
            <a:noAutofit/>
          </a:bodyPr>
          <a:lstStyle/>
          <a:p>
            <a:r>
              <a:rPr lang="en-IN" sz="1050" dirty="0">
                <a:solidFill>
                  <a:prstClr val="black"/>
                </a:solidFill>
              </a:rPr>
              <a:t>Time lag for campaign to impact sales</a:t>
            </a:r>
          </a:p>
        </p:txBody>
      </p:sp>
      <p:cxnSp>
        <p:nvCxnSpPr>
          <p:cNvPr id="48" name="Straight Connector 47"/>
          <p:cNvCxnSpPr/>
          <p:nvPr/>
        </p:nvCxnSpPr>
        <p:spPr>
          <a:xfrm>
            <a:off x="492696" y="1634091"/>
            <a:ext cx="11232000" cy="1971"/>
          </a:xfrm>
          <a:prstGeom prst="line">
            <a:avLst/>
          </a:prstGeom>
          <a:ln w="28575">
            <a:solidFill>
              <a:srgbClr val="1C5785"/>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7066688" y="4211899"/>
            <a:ext cx="1022229"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bwMode="gray">
          <a:xfrm rot="5400000">
            <a:off x="9745975" y="3401868"/>
            <a:ext cx="586812" cy="1432702"/>
          </a:xfrm>
          <a:prstGeom prst="rect">
            <a:avLst/>
          </a:prstGeom>
        </p:spPr>
        <p:txBody>
          <a:bodyPr vert="vert270" wrap="square" lIns="91440" tIns="45720" rIns="91440" bIns="45720" rtlCol="0" anchor="ctr">
            <a:noAutofit/>
          </a:bodyPr>
          <a:lstStyle/>
          <a:p>
            <a:r>
              <a:rPr lang="en-IN" sz="1050" dirty="0">
                <a:solidFill>
                  <a:prstClr val="black"/>
                </a:solidFill>
              </a:rPr>
              <a:t>Decreasing campaign efficacy may forecast decline</a:t>
            </a:r>
          </a:p>
        </p:txBody>
      </p:sp>
      <p:sp>
        <p:nvSpPr>
          <p:cNvPr id="32" name="Rectangle 31"/>
          <p:cNvSpPr/>
          <p:nvPr/>
        </p:nvSpPr>
        <p:spPr>
          <a:xfrm>
            <a:off x="8079634" y="6615811"/>
            <a:ext cx="4194221" cy="246221"/>
          </a:xfrm>
          <a:prstGeom prst="rect">
            <a:avLst/>
          </a:prstGeom>
        </p:spPr>
        <p:txBody>
          <a:bodyPr wrap="square">
            <a:spAutoFit/>
          </a:bodyPr>
          <a:lstStyle/>
          <a:p>
            <a:pPr defTabSz="457200"/>
            <a:r>
              <a:rPr lang="en-IN" sz="1000" dirty="0">
                <a:solidFill>
                  <a:srgbClr val="0E5580">
                    <a:lumMod val="60000"/>
                    <a:lumOff val="40000"/>
                  </a:srgbClr>
                </a:solidFill>
                <a:latin typeface="Calibri" panose="020F0502020204030204" pitchFamily="34" charset="0"/>
                <a:ea typeface="Calibri" panose="020F0502020204030204" pitchFamily="34" charset="0"/>
                <a:cs typeface="Times New Roman" panose="02020603050405020304" pitchFamily="18" charset="0"/>
              </a:rPr>
              <a:t>Confidential Property of  Consumer Analytics Division, Tata Industries Limited</a:t>
            </a:r>
          </a:p>
        </p:txBody>
      </p:sp>
    </p:spTree>
    <p:extLst>
      <p:ext uri="{BB962C8B-B14F-4D97-AF65-F5344CB8AC3E}">
        <p14:creationId xmlns:p14="http://schemas.microsoft.com/office/powerpoint/2010/main" val="1811363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a:t>
            </a:r>
            <a:r>
              <a:rPr lang="en-US" dirty="0" smtClean="0"/>
              <a:t>Study -  </a:t>
            </a:r>
            <a:r>
              <a:rPr lang="en-IN" b="1" dirty="0"/>
              <a:t>Match Campaign to Platform </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solidFill>
                  <a:srgbClr val="0E5580"/>
                </a:solidFill>
              </a:rPr>
              <a:pPr/>
              <a:t>22</a:t>
            </a:fld>
            <a:endParaRPr lang="en-US" dirty="0">
              <a:solidFill>
                <a:srgbClr val="0E5580"/>
              </a:solidFill>
            </a:endParaRPr>
          </a:p>
        </p:txBody>
      </p:sp>
      <p:sp>
        <p:nvSpPr>
          <p:cNvPr id="4" name="Text Placeholder 3"/>
          <p:cNvSpPr>
            <a:spLocks noGrp="1"/>
          </p:cNvSpPr>
          <p:nvPr>
            <p:ph type="body" sz="quarter" idx="13"/>
          </p:nvPr>
        </p:nvSpPr>
        <p:spPr/>
        <p:txBody>
          <a:bodyPr>
            <a:normAutofit fontScale="85000" lnSpcReduction="10000"/>
          </a:bodyPr>
          <a:lstStyle/>
          <a:p>
            <a:r>
              <a:rPr lang="en-US" dirty="0" smtClean="0"/>
              <a:t>‘World Wildlife Fund’ effectively used Snapchat’s message self-disappearing functionality and ‘Selfie’ Trend, to put forward the message of extinction </a:t>
            </a:r>
            <a:r>
              <a:rPr lang="en-US" dirty="0" smtClean="0"/>
              <a:t>of </a:t>
            </a:r>
            <a:r>
              <a:rPr lang="en-US" dirty="0" smtClean="0"/>
              <a:t>some animals. This lead to increased donations on website. </a:t>
            </a:r>
            <a:endParaRPr lang="en-US" dirty="0"/>
          </a:p>
        </p:txBody>
      </p:sp>
      <p:sp>
        <p:nvSpPr>
          <p:cNvPr id="6" name="TextBox 5"/>
          <p:cNvSpPr txBox="1"/>
          <p:nvPr/>
        </p:nvSpPr>
        <p:spPr bwMode="gray">
          <a:xfrm>
            <a:off x="7974100" y="3660056"/>
            <a:ext cx="3667429" cy="1651851"/>
          </a:xfrm>
          <a:prstGeom prst="rect">
            <a:avLst/>
          </a:prstGeom>
          <a:solidFill>
            <a:schemeClr val="tx2">
              <a:lumMod val="20000"/>
              <a:lumOff val="80000"/>
            </a:schemeClr>
          </a:solidFill>
        </p:spPr>
        <p:txBody>
          <a:bodyPr vert="horz" wrap="square" lIns="91440" tIns="45720" rIns="91440" bIns="45720" rtlCol="0" anchor="ctr">
            <a:noAutofit/>
          </a:bodyPr>
          <a:lstStyle/>
          <a:p>
            <a:r>
              <a:rPr lang="en-IN" sz="1600" b="1" dirty="0" smtClean="0"/>
              <a:t>Campaign Idea </a:t>
            </a:r>
            <a:r>
              <a:rPr lang="en-IN" sz="1600" dirty="0" smtClean="0"/>
              <a:t>: Ads </a:t>
            </a:r>
            <a:r>
              <a:rPr lang="en-IN" sz="1600" dirty="0"/>
              <a:t>that came up were only visible for a few seconds, and then they were gone forever, hinting at the possibility of endangered animals disappearing for good if they go extinct.</a:t>
            </a:r>
            <a:endParaRPr lang="en-IN" sz="1600" dirty="0" smtClean="0"/>
          </a:p>
        </p:txBody>
      </p:sp>
      <p:sp>
        <p:nvSpPr>
          <p:cNvPr id="8" name="TextBox 7"/>
          <p:cNvSpPr txBox="1"/>
          <p:nvPr/>
        </p:nvSpPr>
        <p:spPr bwMode="gray">
          <a:xfrm>
            <a:off x="7974101" y="2115191"/>
            <a:ext cx="3667431" cy="601346"/>
          </a:xfrm>
          <a:prstGeom prst="rect">
            <a:avLst/>
          </a:prstGeom>
          <a:solidFill>
            <a:schemeClr val="tx2">
              <a:lumMod val="20000"/>
              <a:lumOff val="80000"/>
            </a:schemeClr>
          </a:solidFill>
        </p:spPr>
        <p:txBody>
          <a:bodyPr vert="horz" wrap="square" lIns="91440" tIns="45720" rIns="91440" bIns="45720" rtlCol="0" anchor="ctr">
            <a:noAutofit/>
          </a:bodyPr>
          <a:lstStyle/>
          <a:p>
            <a:r>
              <a:rPr lang="en-IN" sz="1600" b="1" dirty="0" smtClean="0"/>
              <a:t>Business Goal </a:t>
            </a:r>
            <a:r>
              <a:rPr lang="en-IN" sz="1600" dirty="0" smtClean="0"/>
              <a:t>: Receive Online Donations </a:t>
            </a:r>
            <a:endParaRPr lang="en-IN" sz="1600" dirty="0" smtClean="0"/>
          </a:p>
        </p:txBody>
      </p:sp>
      <p:sp>
        <p:nvSpPr>
          <p:cNvPr id="10" name="TextBox 9"/>
          <p:cNvSpPr txBox="1"/>
          <p:nvPr/>
        </p:nvSpPr>
        <p:spPr bwMode="gray">
          <a:xfrm>
            <a:off x="7974103" y="5459505"/>
            <a:ext cx="3667427" cy="958421"/>
          </a:xfrm>
          <a:prstGeom prst="rect">
            <a:avLst/>
          </a:prstGeom>
          <a:solidFill>
            <a:schemeClr val="tx2">
              <a:lumMod val="20000"/>
              <a:lumOff val="80000"/>
            </a:schemeClr>
          </a:solidFill>
        </p:spPr>
        <p:txBody>
          <a:bodyPr vert="horz" wrap="square" lIns="91440" tIns="45720" rIns="91440" bIns="45720" rtlCol="0" anchor="ctr">
            <a:noAutofit/>
          </a:bodyPr>
          <a:lstStyle/>
          <a:p>
            <a:r>
              <a:rPr lang="en-IN" sz="1600" b="1" dirty="0" smtClean="0"/>
              <a:t>Result </a:t>
            </a:r>
            <a:r>
              <a:rPr lang="en-IN" sz="1600" dirty="0" smtClean="0"/>
              <a:t>: WWF reached monthly donation goal within 3 days of campaign launch </a:t>
            </a:r>
            <a:endParaRPr lang="en-IN" sz="1600" dirty="0" smtClean="0"/>
          </a:p>
        </p:txBody>
      </p:sp>
      <p:pic>
        <p:nvPicPr>
          <p:cNvPr id="11" name="Picture 10"/>
          <p:cNvPicPr>
            <a:picLocks noChangeAspect="1"/>
          </p:cNvPicPr>
          <p:nvPr/>
        </p:nvPicPr>
        <p:blipFill>
          <a:blip r:embed="rId2"/>
          <a:stretch>
            <a:fillRect/>
          </a:stretch>
        </p:blipFill>
        <p:spPr>
          <a:xfrm>
            <a:off x="629984" y="2124201"/>
            <a:ext cx="6969793" cy="4046444"/>
          </a:xfrm>
          <a:prstGeom prst="rect">
            <a:avLst/>
          </a:prstGeom>
        </p:spPr>
      </p:pic>
      <p:sp>
        <p:nvSpPr>
          <p:cNvPr id="12" name="Rectangle 11"/>
          <p:cNvSpPr/>
          <p:nvPr/>
        </p:nvSpPr>
        <p:spPr>
          <a:xfrm>
            <a:off x="2527263" y="6326121"/>
            <a:ext cx="3175233" cy="338554"/>
          </a:xfrm>
          <a:prstGeom prst="rect">
            <a:avLst/>
          </a:prstGeom>
        </p:spPr>
        <p:txBody>
          <a:bodyPr wrap="square">
            <a:spAutoFit/>
          </a:bodyPr>
          <a:lstStyle/>
          <a:p>
            <a:r>
              <a:rPr lang="en-IN" sz="1600" dirty="0">
                <a:solidFill>
                  <a:schemeClr val="tx2">
                    <a:lumMod val="60000"/>
                    <a:lumOff val="40000"/>
                  </a:schemeClr>
                </a:solidFill>
                <a:hlinkClick r:id="rId3"/>
              </a:rPr>
              <a:t>http://www.justforthis.com</a:t>
            </a:r>
            <a:r>
              <a:rPr lang="en-IN" sz="1600" dirty="0" smtClean="0">
                <a:solidFill>
                  <a:schemeClr val="tx2">
                    <a:lumMod val="60000"/>
                    <a:lumOff val="40000"/>
                  </a:schemeClr>
                </a:solidFill>
                <a:hlinkClick r:id="rId3"/>
              </a:rPr>
              <a:t>/</a:t>
            </a:r>
            <a:endParaRPr lang="en-IN" sz="1600" dirty="0" smtClean="0">
              <a:solidFill>
                <a:schemeClr val="tx2">
                  <a:lumMod val="60000"/>
                  <a:lumOff val="40000"/>
                </a:schemeClr>
              </a:solidFill>
            </a:endParaRPr>
          </a:p>
        </p:txBody>
      </p:sp>
      <p:sp>
        <p:nvSpPr>
          <p:cNvPr id="13" name="TextBox 12"/>
          <p:cNvSpPr txBox="1"/>
          <p:nvPr/>
        </p:nvSpPr>
        <p:spPr bwMode="gray">
          <a:xfrm>
            <a:off x="7974100" y="2924024"/>
            <a:ext cx="3667429" cy="490091"/>
          </a:xfrm>
          <a:prstGeom prst="rect">
            <a:avLst/>
          </a:prstGeom>
          <a:solidFill>
            <a:schemeClr val="tx2">
              <a:lumMod val="20000"/>
              <a:lumOff val="80000"/>
            </a:schemeClr>
          </a:solidFill>
        </p:spPr>
        <p:txBody>
          <a:bodyPr vert="horz" wrap="square" lIns="91440" tIns="45720" rIns="91440" bIns="45720" rtlCol="0" anchor="ctr">
            <a:noAutofit/>
          </a:bodyPr>
          <a:lstStyle/>
          <a:p>
            <a:r>
              <a:rPr lang="en-IN" sz="1600" b="1" dirty="0" smtClean="0"/>
              <a:t>Social Platform Used </a:t>
            </a:r>
            <a:r>
              <a:rPr lang="en-IN" sz="1600" dirty="0" smtClean="0"/>
              <a:t>: Snapchat</a:t>
            </a:r>
          </a:p>
        </p:txBody>
      </p:sp>
      <p:cxnSp>
        <p:nvCxnSpPr>
          <p:cNvPr id="15" name="Straight Connector 14"/>
          <p:cNvCxnSpPr/>
          <p:nvPr/>
        </p:nvCxnSpPr>
        <p:spPr>
          <a:xfrm>
            <a:off x="492696" y="1761091"/>
            <a:ext cx="11232000" cy="1971"/>
          </a:xfrm>
          <a:prstGeom prst="line">
            <a:avLst/>
          </a:prstGeom>
          <a:ln w="28575">
            <a:solidFill>
              <a:srgbClr val="1C578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94740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Case Study – </a:t>
            </a:r>
            <a:r>
              <a:rPr lang="en-IN" b="1" dirty="0" smtClean="0"/>
              <a:t>Social Analytics : Tata IQ Client</a:t>
            </a:r>
            <a:endParaRPr lang="en-IN" b="1" dirty="0"/>
          </a:p>
        </p:txBody>
      </p:sp>
      <p:sp>
        <p:nvSpPr>
          <p:cNvPr id="4" name="Slide Number Placeholder 3"/>
          <p:cNvSpPr>
            <a:spLocks noGrp="1"/>
          </p:cNvSpPr>
          <p:nvPr>
            <p:ph type="sldNum" sz="quarter" idx="12"/>
          </p:nvPr>
        </p:nvSpPr>
        <p:spPr/>
        <p:txBody>
          <a:bodyPr/>
          <a:lstStyle/>
          <a:p>
            <a:fld id="{D57F1E4F-1CFF-5643-939E-217C01CDF565}" type="slidenum">
              <a:rPr lang="en-US" smtClean="0">
                <a:solidFill>
                  <a:srgbClr val="0E5580"/>
                </a:solidFill>
              </a:rPr>
              <a:pPr/>
              <a:t>23</a:t>
            </a:fld>
            <a:endParaRPr lang="en-US" dirty="0">
              <a:solidFill>
                <a:srgbClr val="0E5580"/>
              </a:solidFill>
            </a:endParaRPr>
          </a:p>
        </p:txBody>
      </p:sp>
      <p:sp>
        <p:nvSpPr>
          <p:cNvPr id="5" name="Text Placeholder 4"/>
          <p:cNvSpPr>
            <a:spLocks noGrp="1"/>
          </p:cNvSpPr>
          <p:nvPr>
            <p:ph type="body" sz="quarter" idx="13"/>
          </p:nvPr>
        </p:nvSpPr>
        <p:spPr/>
        <p:txBody>
          <a:bodyPr>
            <a:normAutofit/>
          </a:bodyPr>
          <a:lstStyle/>
          <a:p>
            <a:r>
              <a:rPr lang="en-IN" dirty="0" smtClean="0"/>
              <a:t> </a:t>
            </a:r>
            <a:endParaRPr lang="en-IN" dirty="0"/>
          </a:p>
        </p:txBody>
      </p:sp>
      <p:pic>
        <p:nvPicPr>
          <p:cNvPr id="6" name="Picture 5"/>
          <p:cNvPicPr>
            <a:picLocks noChangeAspect="1"/>
          </p:cNvPicPr>
          <p:nvPr/>
        </p:nvPicPr>
        <p:blipFill>
          <a:blip r:embed="rId2"/>
          <a:stretch>
            <a:fillRect/>
          </a:stretch>
        </p:blipFill>
        <p:spPr>
          <a:xfrm>
            <a:off x="1606123" y="2953108"/>
            <a:ext cx="1889391" cy="1361769"/>
          </a:xfrm>
          <a:prstGeom prst="rect">
            <a:avLst/>
          </a:prstGeom>
          <a:ln>
            <a:noFill/>
          </a:ln>
          <a:effectLst>
            <a:outerShdw blurRad="190500" algn="tl" rotWithShape="0">
              <a:srgbClr val="000000">
                <a:alpha val="70000"/>
              </a:srgbClr>
            </a:outerShdw>
          </a:effectLst>
        </p:spPr>
      </p:pic>
      <p:cxnSp>
        <p:nvCxnSpPr>
          <p:cNvPr id="7" name="Straight Connector 6"/>
          <p:cNvCxnSpPr/>
          <p:nvPr/>
        </p:nvCxnSpPr>
        <p:spPr>
          <a:xfrm>
            <a:off x="468947" y="1632964"/>
            <a:ext cx="11232000" cy="1971"/>
          </a:xfrm>
          <a:prstGeom prst="line">
            <a:avLst/>
          </a:prstGeom>
          <a:ln w="28575">
            <a:solidFill>
              <a:srgbClr val="1C5785"/>
            </a:solidFil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9226222" y="2638820"/>
            <a:ext cx="2344225" cy="115202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1400" dirty="0" smtClean="0">
                <a:solidFill>
                  <a:schemeClr val="bg1">
                    <a:lumMod val="50000"/>
                  </a:schemeClr>
                </a:solidFill>
              </a:rPr>
              <a:t>Highest growth in social reach in Industry for 2 subsequent months </a:t>
            </a:r>
          </a:p>
        </p:txBody>
      </p:sp>
      <p:sp>
        <p:nvSpPr>
          <p:cNvPr id="11" name="TextBox 10"/>
          <p:cNvSpPr txBox="1"/>
          <p:nvPr/>
        </p:nvSpPr>
        <p:spPr bwMode="gray">
          <a:xfrm>
            <a:off x="9226222" y="2008153"/>
            <a:ext cx="2313750" cy="252174"/>
          </a:xfrm>
          <a:prstGeom prst="rect">
            <a:avLst/>
          </a:prstGeom>
        </p:spPr>
        <p:txBody>
          <a:bodyPr vert="horz" wrap="square" lIns="91440" tIns="45720" rIns="91440" bIns="45720" rtlCol="0" anchor="ctr">
            <a:noAutofit/>
          </a:bodyPr>
          <a:lstStyle/>
          <a:p>
            <a:pPr algn="ctr"/>
            <a:r>
              <a:rPr lang="en-IN" sz="1600" b="1" dirty="0" smtClean="0">
                <a:solidFill>
                  <a:schemeClr val="bg1">
                    <a:lumMod val="50000"/>
                  </a:schemeClr>
                </a:solidFill>
              </a:rPr>
              <a:t>Key </a:t>
            </a:r>
            <a:r>
              <a:rPr lang="en-IN" sz="1600" b="1" dirty="0" smtClean="0">
                <a:solidFill>
                  <a:schemeClr val="bg1">
                    <a:lumMod val="50000"/>
                  </a:schemeClr>
                </a:solidFill>
              </a:rPr>
              <a:t>Results of Client’s Performance  </a:t>
            </a:r>
            <a:endParaRPr lang="en-IN" sz="1600" b="1" dirty="0" smtClean="0">
              <a:solidFill>
                <a:schemeClr val="bg1">
                  <a:lumMod val="50000"/>
                </a:schemeClr>
              </a:solidFill>
            </a:endParaRPr>
          </a:p>
        </p:txBody>
      </p:sp>
      <p:pic>
        <p:nvPicPr>
          <p:cNvPr id="14" name="Picture 13"/>
          <p:cNvPicPr>
            <a:picLocks noChangeAspect="1"/>
          </p:cNvPicPr>
          <p:nvPr/>
        </p:nvPicPr>
        <p:blipFill>
          <a:blip r:embed="rId3"/>
          <a:stretch>
            <a:fillRect/>
          </a:stretch>
        </p:blipFill>
        <p:spPr>
          <a:xfrm>
            <a:off x="1591893" y="5165688"/>
            <a:ext cx="1917853" cy="1361248"/>
          </a:xfrm>
          <a:prstGeom prst="rect">
            <a:avLst/>
          </a:prstGeom>
          <a:ln>
            <a:noFill/>
          </a:ln>
          <a:effectLst>
            <a:outerShdw blurRad="190500" algn="tl" rotWithShape="0">
              <a:srgbClr val="000000">
                <a:alpha val="70000"/>
              </a:srgbClr>
            </a:outerShdw>
          </a:effectLst>
        </p:spPr>
      </p:pic>
      <p:pic>
        <p:nvPicPr>
          <p:cNvPr id="15" name="Picture 14"/>
          <p:cNvPicPr>
            <a:picLocks noChangeAspect="1"/>
          </p:cNvPicPr>
          <p:nvPr/>
        </p:nvPicPr>
        <p:blipFill>
          <a:blip r:embed="rId4"/>
          <a:stretch>
            <a:fillRect/>
          </a:stretch>
        </p:blipFill>
        <p:spPr>
          <a:xfrm>
            <a:off x="5180547" y="2948761"/>
            <a:ext cx="1888316" cy="1366116"/>
          </a:xfrm>
          <a:prstGeom prst="rect">
            <a:avLst/>
          </a:prstGeom>
          <a:ln>
            <a:noFill/>
          </a:ln>
          <a:effectLst>
            <a:outerShdw blurRad="190500" algn="tl" rotWithShape="0">
              <a:srgbClr val="000000">
                <a:alpha val="70000"/>
              </a:srgbClr>
            </a:outerShdw>
          </a:effectLst>
        </p:spPr>
      </p:pic>
      <p:sp>
        <p:nvSpPr>
          <p:cNvPr id="16" name="TextBox 15"/>
          <p:cNvSpPr txBox="1"/>
          <p:nvPr/>
        </p:nvSpPr>
        <p:spPr bwMode="gray">
          <a:xfrm>
            <a:off x="722947" y="2506368"/>
            <a:ext cx="3655747" cy="176483"/>
          </a:xfrm>
          <a:prstGeom prst="rect">
            <a:avLst/>
          </a:prstGeom>
        </p:spPr>
        <p:txBody>
          <a:bodyPr vert="horz" wrap="square" lIns="91440" tIns="45720" rIns="91440" bIns="45720" rtlCol="0" anchor="ctr">
            <a:noAutofit/>
          </a:bodyPr>
          <a:lstStyle/>
          <a:p>
            <a:pPr algn="ctr"/>
            <a:r>
              <a:rPr lang="en-IN" sz="1400" b="1" dirty="0" smtClean="0"/>
              <a:t> Competitor Benchmarking </a:t>
            </a:r>
            <a:endParaRPr lang="en-IN" sz="1400" b="1" dirty="0" smtClean="0"/>
          </a:p>
        </p:txBody>
      </p:sp>
      <p:pic>
        <p:nvPicPr>
          <p:cNvPr id="17" name="Picture 16"/>
          <p:cNvPicPr>
            <a:picLocks noChangeAspect="1"/>
          </p:cNvPicPr>
          <p:nvPr/>
        </p:nvPicPr>
        <p:blipFill>
          <a:blip r:embed="rId5"/>
          <a:stretch>
            <a:fillRect/>
          </a:stretch>
        </p:blipFill>
        <p:spPr>
          <a:xfrm>
            <a:off x="5234499" y="5207185"/>
            <a:ext cx="1834364" cy="1379408"/>
          </a:xfrm>
          <a:prstGeom prst="rect">
            <a:avLst/>
          </a:prstGeom>
          <a:ln>
            <a:noFill/>
          </a:ln>
          <a:effectLst>
            <a:outerShdw blurRad="190500" algn="tl" rotWithShape="0">
              <a:srgbClr val="000000">
                <a:alpha val="70000"/>
              </a:srgbClr>
            </a:outerShdw>
          </a:effectLst>
        </p:spPr>
      </p:pic>
      <p:cxnSp>
        <p:nvCxnSpPr>
          <p:cNvPr id="8" name="Straight Connector 7"/>
          <p:cNvCxnSpPr/>
          <p:nvPr/>
        </p:nvCxnSpPr>
        <p:spPr>
          <a:xfrm flipH="1">
            <a:off x="4168615" y="2559285"/>
            <a:ext cx="9884" cy="41392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104335" y="4574658"/>
            <a:ext cx="6548717" cy="1"/>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bwMode="gray">
          <a:xfrm>
            <a:off x="4458670" y="2514699"/>
            <a:ext cx="3331655" cy="202608"/>
          </a:xfrm>
          <a:prstGeom prst="rect">
            <a:avLst/>
          </a:prstGeom>
        </p:spPr>
        <p:txBody>
          <a:bodyPr vert="horz" wrap="square" lIns="91440" tIns="45720" rIns="91440" bIns="45720" rtlCol="0" anchor="ctr">
            <a:noAutofit/>
          </a:bodyPr>
          <a:lstStyle/>
          <a:p>
            <a:pPr algn="ctr"/>
            <a:r>
              <a:rPr lang="en-IN" sz="1400" b="1" dirty="0" smtClean="0"/>
              <a:t>Topic &amp; Sentiment Analysis </a:t>
            </a:r>
            <a:endParaRPr lang="en-IN" sz="1400" b="1" dirty="0" smtClean="0"/>
          </a:p>
        </p:txBody>
      </p:sp>
      <p:sp>
        <p:nvSpPr>
          <p:cNvPr id="21" name="TextBox 20"/>
          <p:cNvSpPr txBox="1"/>
          <p:nvPr/>
        </p:nvSpPr>
        <p:spPr bwMode="gray">
          <a:xfrm>
            <a:off x="941294" y="4784025"/>
            <a:ext cx="3193284" cy="198571"/>
          </a:xfrm>
          <a:prstGeom prst="rect">
            <a:avLst/>
          </a:prstGeom>
        </p:spPr>
        <p:txBody>
          <a:bodyPr vert="horz" wrap="square" lIns="91440" tIns="45720" rIns="91440" bIns="45720" rtlCol="0" anchor="ctr">
            <a:noAutofit/>
          </a:bodyPr>
          <a:lstStyle/>
          <a:p>
            <a:pPr algn="ctr"/>
            <a:r>
              <a:rPr lang="en-IN" sz="1400" b="1" dirty="0" smtClean="0"/>
              <a:t>Brand Content Analysis  </a:t>
            </a:r>
            <a:endParaRPr lang="en-IN" sz="1400" b="1" dirty="0" smtClean="0"/>
          </a:p>
        </p:txBody>
      </p:sp>
      <p:sp>
        <p:nvSpPr>
          <p:cNvPr id="22" name="TextBox 21"/>
          <p:cNvSpPr txBox="1"/>
          <p:nvPr/>
        </p:nvSpPr>
        <p:spPr bwMode="gray">
          <a:xfrm>
            <a:off x="4240248" y="4806113"/>
            <a:ext cx="3655747" cy="176483"/>
          </a:xfrm>
          <a:prstGeom prst="rect">
            <a:avLst/>
          </a:prstGeom>
        </p:spPr>
        <p:txBody>
          <a:bodyPr vert="horz" wrap="square" lIns="91440" tIns="45720" rIns="91440" bIns="45720" rtlCol="0" anchor="ctr">
            <a:noAutofit/>
          </a:bodyPr>
          <a:lstStyle/>
          <a:p>
            <a:pPr algn="ctr"/>
            <a:r>
              <a:rPr lang="en-IN" sz="1400" b="1" dirty="0" smtClean="0"/>
              <a:t>Social Campaign Performance</a:t>
            </a:r>
            <a:endParaRPr lang="en-IN" sz="1400" b="1" dirty="0" smtClean="0"/>
          </a:p>
        </p:txBody>
      </p:sp>
      <p:sp>
        <p:nvSpPr>
          <p:cNvPr id="23" name="Flowchart: Merge 22"/>
          <p:cNvSpPr/>
          <p:nvPr/>
        </p:nvSpPr>
        <p:spPr>
          <a:xfrm rot="16200000">
            <a:off x="7009995" y="4168530"/>
            <a:ext cx="3095724" cy="360994"/>
          </a:xfrm>
          <a:prstGeom prst="flowChartMerg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Rounded Rectangle 23"/>
          <p:cNvSpPr/>
          <p:nvPr/>
        </p:nvSpPr>
        <p:spPr>
          <a:xfrm>
            <a:off x="9226222" y="4081583"/>
            <a:ext cx="2344225" cy="101452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1400" dirty="0" smtClean="0">
                <a:solidFill>
                  <a:schemeClr val="bg1">
                    <a:lumMod val="50000"/>
                  </a:schemeClr>
                </a:solidFill>
              </a:rPr>
              <a:t>Significant reduction in response time to Followers</a:t>
            </a:r>
          </a:p>
        </p:txBody>
      </p:sp>
      <p:sp>
        <p:nvSpPr>
          <p:cNvPr id="25" name="Rounded Rectangle 24"/>
          <p:cNvSpPr/>
          <p:nvPr/>
        </p:nvSpPr>
        <p:spPr>
          <a:xfrm>
            <a:off x="9226222" y="5386841"/>
            <a:ext cx="2344225" cy="982539"/>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1400" dirty="0" smtClean="0">
                <a:solidFill>
                  <a:schemeClr val="bg1">
                    <a:lumMod val="50000"/>
                  </a:schemeClr>
                </a:solidFill>
              </a:rPr>
              <a:t>Enjoys high positive Sentiment among direct competitors </a:t>
            </a:r>
            <a:endParaRPr lang="en-IN" sz="1400" dirty="0">
              <a:solidFill>
                <a:schemeClr val="bg1">
                  <a:lumMod val="50000"/>
                </a:schemeClr>
              </a:solidFill>
            </a:endParaRPr>
          </a:p>
        </p:txBody>
      </p:sp>
      <p:sp>
        <p:nvSpPr>
          <p:cNvPr id="28" name="Rounded Rectangle 27"/>
          <p:cNvSpPr/>
          <p:nvPr/>
        </p:nvSpPr>
        <p:spPr>
          <a:xfrm>
            <a:off x="528357" y="1799448"/>
            <a:ext cx="7582847" cy="4978609"/>
          </a:xfrm>
          <a:prstGeom prst="roundRect">
            <a:avLst/>
          </a:prstGeom>
          <a:noFill/>
          <a:ln>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ounded Rectangle 28"/>
          <p:cNvSpPr/>
          <p:nvPr/>
        </p:nvSpPr>
        <p:spPr>
          <a:xfrm>
            <a:off x="8946051" y="1799448"/>
            <a:ext cx="2805411" cy="4846521"/>
          </a:xfrm>
          <a:prstGeom prst="roundRect">
            <a:avLst/>
          </a:prstGeom>
          <a:noFill/>
          <a:ln>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p:cNvSpPr/>
          <p:nvPr/>
        </p:nvSpPr>
        <p:spPr>
          <a:xfrm>
            <a:off x="9315265" y="2801165"/>
            <a:ext cx="256674" cy="257986"/>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1</a:t>
            </a:r>
            <a:endParaRPr lang="en-IN" sz="1200" dirty="0"/>
          </a:p>
        </p:txBody>
      </p:sp>
      <p:sp>
        <p:nvSpPr>
          <p:cNvPr id="31" name="Oval 30"/>
          <p:cNvSpPr/>
          <p:nvPr/>
        </p:nvSpPr>
        <p:spPr>
          <a:xfrm>
            <a:off x="9315265" y="4223749"/>
            <a:ext cx="256674" cy="257986"/>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2</a:t>
            </a:r>
            <a:endParaRPr lang="en-IN" sz="1200" dirty="0"/>
          </a:p>
        </p:txBody>
      </p:sp>
      <p:sp>
        <p:nvSpPr>
          <p:cNvPr id="32" name="Oval 31"/>
          <p:cNvSpPr/>
          <p:nvPr/>
        </p:nvSpPr>
        <p:spPr>
          <a:xfrm>
            <a:off x="9315265" y="5588326"/>
            <a:ext cx="256674" cy="257986"/>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3</a:t>
            </a:r>
          </a:p>
        </p:txBody>
      </p:sp>
      <p:sp>
        <p:nvSpPr>
          <p:cNvPr id="33" name="TextBox 32"/>
          <p:cNvSpPr txBox="1"/>
          <p:nvPr/>
        </p:nvSpPr>
        <p:spPr bwMode="gray">
          <a:xfrm>
            <a:off x="2834609" y="2048198"/>
            <a:ext cx="2091938" cy="254064"/>
          </a:xfrm>
          <a:prstGeom prst="rect">
            <a:avLst/>
          </a:prstGeom>
        </p:spPr>
        <p:txBody>
          <a:bodyPr vert="horz" wrap="square" lIns="91440" tIns="45720" rIns="91440" bIns="45720" rtlCol="0" anchor="ctr">
            <a:noAutofit/>
          </a:bodyPr>
          <a:lstStyle/>
          <a:p>
            <a:pPr algn="ctr"/>
            <a:endParaRPr lang="en-IN" sz="1600" b="1" dirty="0" smtClean="0"/>
          </a:p>
        </p:txBody>
      </p:sp>
      <p:sp>
        <p:nvSpPr>
          <p:cNvPr id="34" name="TextBox 33"/>
          <p:cNvSpPr txBox="1"/>
          <p:nvPr/>
        </p:nvSpPr>
        <p:spPr bwMode="gray">
          <a:xfrm>
            <a:off x="1178626" y="1864312"/>
            <a:ext cx="6474426" cy="326752"/>
          </a:xfrm>
          <a:prstGeom prst="rect">
            <a:avLst/>
          </a:prstGeom>
        </p:spPr>
        <p:txBody>
          <a:bodyPr vert="horz" wrap="square" lIns="91440" tIns="45720" rIns="91440" bIns="45720" rtlCol="0" anchor="ctr">
            <a:noAutofit/>
          </a:bodyPr>
          <a:lstStyle/>
          <a:p>
            <a:pPr algn="ctr"/>
            <a:r>
              <a:rPr lang="en-IN" sz="1600" b="1" dirty="0" smtClean="0">
                <a:solidFill>
                  <a:schemeClr val="bg1">
                    <a:lumMod val="50000"/>
                  </a:schemeClr>
                </a:solidFill>
              </a:rPr>
              <a:t>Social Media Analytics across FB, Twitter, YouTube &amp; LinkedIn</a:t>
            </a:r>
            <a:endParaRPr lang="en-IN" sz="1600" b="1" dirty="0" smtClean="0">
              <a:solidFill>
                <a:schemeClr val="bg1">
                  <a:lumMod val="50000"/>
                </a:schemeClr>
              </a:solidFill>
            </a:endParaRPr>
          </a:p>
        </p:txBody>
      </p:sp>
      <p:sp>
        <p:nvSpPr>
          <p:cNvPr id="36" name="Text Placeholder 3"/>
          <p:cNvSpPr txBox="1">
            <a:spLocks/>
          </p:cNvSpPr>
          <p:nvPr/>
        </p:nvSpPr>
        <p:spPr>
          <a:xfrm>
            <a:off x="468947" y="1153300"/>
            <a:ext cx="11113180" cy="582362"/>
          </a:xfrm>
          <a:prstGeom prst="rect">
            <a:avLst/>
          </a:prstGeom>
        </p:spPr>
        <p:txBody>
          <a:bodyPr vert="horz" lIns="91440" tIns="45720" rIns="91440" bIns="45720" rtlCol="0">
            <a:normAutofit fontScale="92500"/>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a:solidFill>
                  <a:schemeClr val="tx2">
                    <a:lumMod val="60000"/>
                    <a:lumOff val="40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dirty="0" smtClean="0"/>
              <a:t>Key services and results of social media analytics for a large financial client by </a:t>
            </a:r>
            <a:r>
              <a:rPr lang="en-US" dirty="0" err="1" smtClean="0"/>
              <a:t>TataIQ</a:t>
            </a:r>
            <a:r>
              <a:rPr lang="en-US" dirty="0" smtClean="0"/>
              <a:t> are shown below</a:t>
            </a:r>
            <a:endParaRPr lang="en-US" dirty="0"/>
          </a:p>
        </p:txBody>
      </p:sp>
    </p:spTree>
    <p:extLst>
      <p:ext uri="{BB962C8B-B14F-4D97-AF65-F5344CB8AC3E}">
        <p14:creationId xmlns:p14="http://schemas.microsoft.com/office/powerpoint/2010/main" val="7147523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t>Campaign Management</a:t>
            </a:r>
            <a:endParaRPr lang="en-US" dirty="0"/>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solidFill>
                  <a:srgbClr val="0E5580"/>
                </a:solidFill>
              </a:rPr>
              <a:pPr/>
              <a:t>24</a:t>
            </a:fld>
            <a:endParaRPr lang="en-US" dirty="0">
              <a:solidFill>
                <a:srgbClr val="0E5580"/>
              </a:solidFill>
            </a:endParaRPr>
          </a:p>
        </p:txBody>
      </p:sp>
    </p:spTree>
    <p:extLst>
      <p:ext uri="{BB962C8B-B14F-4D97-AF65-F5344CB8AC3E}">
        <p14:creationId xmlns:p14="http://schemas.microsoft.com/office/powerpoint/2010/main" val="2149935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44271" y="469879"/>
            <a:ext cx="9785683" cy="706964"/>
          </a:xfrm>
        </p:spPr>
        <p:txBody>
          <a:bodyPr/>
          <a:lstStyle/>
          <a:p>
            <a:r>
              <a:rPr lang="en-US" dirty="0" smtClean="0"/>
              <a:t>Campaign  </a:t>
            </a:r>
            <a:r>
              <a:rPr lang="en-US" dirty="0"/>
              <a:t>Management</a:t>
            </a:r>
            <a:endParaRPr lang="en-IN" dirty="0"/>
          </a:p>
        </p:txBody>
      </p:sp>
      <p:sp>
        <p:nvSpPr>
          <p:cNvPr id="4" name="Slide Number Placeholder 3"/>
          <p:cNvSpPr>
            <a:spLocks noGrp="1"/>
          </p:cNvSpPr>
          <p:nvPr>
            <p:ph type="sldNum" sz="quarter" idx="12"/>
          </p:nvPr>
        </p:nvSpPr>
        <p:spPr/>
        <p:txBody>
          <a:bodyPr/>
          <a:lstStyle/>
          <a:p>
            <a:fld id="{D57F1E4F-1CFF-5643-939E-217C01CDF565}" type="slidenum">
              <a:rPr lang="en-US" smtClean="0">
                <a:solidFill>
                  <a:srgbClr val="0E5580"/>
                </a:solidFill>
              </a:rPr>
              <a:pPr/>
              <a:t>25</a:t>
            </a:fld>
            <a:endParaRPr lang="en-US" dirty="0">
              <a:solidFill>
                <a:srgbClr val="0E5580"/>
              </a:solidFill>
            </a:endParaRPr>
          </a:p>
        </p:txBody>
      </p:sp>
      <p:sp>
        <p:nvSpPr>
          <p:cNvPr id="7" name="Text Placeholder 64"/>
          <p:cNvSpPr>
            <a:spLocks noGrp="1"/>
          </p:cNvSpPr>
          <p:nvPr>
            <p:ph type="body" sz="quarter" idx="13"/>
          </p:nvPr>
        </p:nvSpPr>
        <p:spPr>
          <a:xfrm>
            <a:off x="401745" y="1217086"/>
            <a:ext cx="11113180" cy="582362"/>
          </a:xfrm>
        </p:spPr>
        <p:txBody>
          <a:bodyPr>
            <a:normAutofit fontScale="92500"/>
          </a:bodyPr>
          <a:lstStyle/>
          <a:p>
            <a:r>
              <a:rPr lang="en-IN" dirty="0" smtClean="0"/>
              <a:t>Campaign Types – Event Trigger, Batch, Service. Channel Types– Owned, Paid and Earned Channels</a:t>
            </a:r>
            <a:endParaRPr lang="en-IN" dirty="0"/>
          </a:p>
        </p:txBody>
      </p:sp>
      <p:cxnSp>
        <p:nvCxnSpPr>
          <p:cNvPr id="8" name="Straight Connector 7"/>
          <p:cNvCxnSpPr/>
          <p:nvPr/>
        </p:nvCxnSpPr>
        <p:spPr>
          <a:xfrm>
            <a:off x="497726" y="1551846"/>
            <a:ext cx="11116101" cy="0"/>
          </a:xfrm>
          <a:prstGeom prst="line">
            <a:avLst/>
          </a:prstGeom>
          <a:ln w="28575">
            <a:solidFill>
              <a:srgbClr val="1C5785"/>
            </a:solidFill>
          </a:ln>
        </p:spPr>
        <p:style>
          <a:lnRef idx="1">
            <a:schemeClr val="accent1"/>
          </a:lnRef>
          <a:fillRef idx="0">
            <a:schemeClr val="accent1"/>
          </a:fillRef>
          <a:effectRef idx="0">
            <a:schemeClr val="accent1"/>
          </a:effectRef>
          <a:fontRef idx="minor">
            <a:schemeClr val="tx1"/>
          </a:fontRef>
        </p:style>
      </p:cxnSp>
      <p:pic>
        <p:nvPicPr>
          <p:cNvPr id="9" name="Picture 2" descr="http://www.exacttarget.com/sites/exacttarget/files/styles/half/public/uploads/web-customer-intelligence_0_0.png?itok=zVajCls_"/>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52921" y="2530844"/>
            <a:ext cx="1383078" cy="71580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a:off x="497726" y="1551846"/>
            <a:ext cx="11116101" cy="0"/>
          </a:xfrm>
          <a:prstGeom prst="line">
            <a:avLst/>
          </a:prstGeom>
          <a:ln w="28575">
            <a:solidFill>
              <a:srgbClr val="1C5785"/>
            </a:solidFill>
          </a:ln>
        </p:spPr>
        <p:style>
          <a:lnRef idx="1">
            <a:schemeClr val="accent1"/>
          </a:lnRef>
          <a:fillRef idx="0">
            <a:schemeClr val="accent1"/>
          </a:fillRef>
          <a:effectRef idx="0">
            <a:schemeClr val="accent1"/>
          </a:effectRef>
          <a:fontRef idx="minor">
            <a:schemeClr val="tx1"/>
          </a:fontRef>
        </p:style>
      </p:cxnSp>
      <p:pic>
        <p:nvPicPr>
          <p:cNvPr id="12" name="Picture 18" descr="http://rocketdock.com/images/screenshots/websi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4202" y="2584548"/>
            <a:ext cx="784128" cy="45953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4"/>
          <a:stretch>
            <a:fillRect/>
          </a:stretch>
        </p:blipFill>
        <p:spPr>
          <a:xfrm>
            <a:off x="2296066" y="4206512"/>
            <a:ext cx="664159" cy="367153"/>
          </a:xfrm>
          <a:prstGeom prst="rect">
            <a:avLst/>
          </a:prstGeom>
        </p:spPr>
      </p:pic>
      <p:pic>
        <p:nvPicPr>
          <p:cNvPr id="14" name="Picture 13"/>
          <p:cNvPicPr>
            <a:picLocks noChangeAspect="1"/>
          </p:cNvPicPr>
          <p:nvPr/>
        </p:nvPicPr>
        <p:blipFill>
          <a:blip r:embed="rId5"/>
          <a:stretch>
            <a:fillRect/>
          </a:stretch>
        </p:blipFill>
        <p:spPr>
          <a:xfrm>
            <a:off x="1791377" y="5747805"/>
            <a:ext cx="692501" cy="465768"/>
          </a:xfrm>
          <a:prstGeom prst="rect">
            <a:avLst/>
          </a:prstGeom>
        </p:spPr>
      </p:pic>
      <p:sp>
        <p:nvSpPr>
          <p:cNvPr id="15" name="TextBox 14"/>
          <p:cNvSpPr txBox="1"/>
          <p:nvPr/>
        </p:nvSpPr>
        <p:spPr bwMode="gray">
          <a:xfrm>
            <a:off x="953122" y="3045402"/>
            <a:ext cx="1128043" cy="362157"/>
          </a:xfrm>
          <a:prstGeom prst="rect">
            <a:avLst/>
          </a:prstGeom>
        </p:spPr>
        <p:txBody>
          <a:bodyPr vert="horz" wrap="none" lIns="91440" tIns="45720" rIns="91440" bIns="45720" rtlCol="0" anchor="ctr">
            <a:noAutofit/>
          </a:bodyPr>
          <a:lstStyle/>
          <a:p>
            <a:pPr algn="ctr"/>
            <a:r>
              <a:rPr lang="en-IN" sz="1200" b="1" dirty="0" smtClean="0"/>
              <a:t>Website</a:t>
            </a:r>
          </a:p>
        </p:txBody>
      </p:sp>
      <p:sp>
        <p:nvSpPr>
          <p:cNvPr id="16" name="TextBox 15"/>
          <p:cNvSpPr txBox="1"/>
          <p:nvPr/>
        </p:nvSpPr>
        <p:spPr bwMode="gray">
          <a:xfrm>
            <a:off x="2343065" y="3031754"/>
            <a:ext cx="1128043" cy="362157"/>
          </a:xfrm>
          <a:prstGeom prst="rect">
            <a:avLst/>
          </a:prstGeom>
        </p:spPr>
        <p:txBody>
          <a:bodyPr vert="horz" wrap="none" lIns="91440" tIns="45720" rIns="91440" bIns="45720" rtlCol="0" anchor="ctr">
            <a:noAutofit/>
          </a:bodyPr>
          <a:lstStyle/>
          <a:p>
            <a:r>
              <a:rPr lang="en-IN" sz="1200" b="1" dirty="0" smtClean="0"/>
              <a:t>Email</a:t>
            </a:r>
          </a:p>
        </p:txBody>
      </p:sp>
      <p:sp>
        <p:nvSpPr>
          <p:cNvPr id="17" name="TextBox 16"/>
          <p:cNvSpPr txBox="1"/>
          <p:nvPr/>
        </p:nvSpPr>
        <p:spPr bwMode="gray">
          <a:xfrm>
            <a:off x="1236012" y="4669201"/>
            <a:ext cx="535926" cy="362157"/>
          </a:xfrm>
          <a:prstGeom prst="rect">
            <a:avLst/>
          </a:prstGeom>
        </p:spPr>
        <p:txBody>
          <a:bodyPr vert="horz" wrap="none" lIns="91440" tIns="45720" rIns="91440" bIns="45720" rtlCol="0" anchor="ctr">
            <a:noAutofit/>
          </a:bodyPr>
          <a:lstStyle/>
          <a:p>
            <a:r>
              <a:rPr lang="en-IN" sz="1200" b="1" dirty="0" smtClean="0"/>
              <a:t>SMS</a:t>
            </a:r>
          </a:p>
        </p:txBody>
      </p:sp>
      <p:sp>
        <p:nvSpPr>
          <p:cNvPr id="18" name="TextBox 17"/>
          <p:cNvSpPr txBox="1"/>
          <p:nvPr/>
        </p:nvSpPr>
        <p:spPr bwMode="gray">
          <a:xfrm>
            <a:off x="2081044" y="4645429"/>
            <a:ext cx="1343289" cy="362157"/>
          </a:xfrm>
          <a:prstGeom prst="rect">
            <a:avLst/>
          </a:prstGeom>
        </p:spPr>
        <p:txBody>
          <a:bodyPr vert="horz" wrap="none" lIns="91440" tIns="45720" rIns="91440" bIns="45720" rtlCol="0" anchor="ctr">
            <a:noAutofit/>
          </a:bodyPr>
          <a:lstStyle/>
          <a:p>
            <a:r>
              <a:rPr lang="en-IN" sz="1200" b="1" dirty="0" smtClean="0"/>
              <a:t>Search based</a:t>
            </a:r>
          </a:p>
        </p:txBody>
      </p:sp>
      <p:sp>
        <p:nvSpPr>
          <p:cNvPr id="19" name="TextBox 18"/>
          <p:cNvSpPr txBox="1"/>
          <p:nvPr/>
        </p:nvSpPr>
        <p:spPr bwMode="gray">
          <a:xfrm>
            <a:off x="1577443" y="6186058"/>
            <a:ext cx="1343289" cy="362157"/>
          </a:xfrm>
          <a:prstGeom prst="rect">
            <a:avLst/>
          </a:prstGeom>
        </p:spPr>
        <p:txBody>
          <a:bodyPr vert="horz" wrap="none" lIns="91440" tIns="45720" rIns="91440" bIns="45720" rtlCol="0" anchor="ctr">
            <a:noAutofit/>
          </a:bodyPr>
          <a:lstStyle/>
          <a:p>
            <a:r>
              <a:rPr lang="en-IN" sz="1200" b="1" dirty="0" smtClean="0"/>
              <a:t>Social Media</a:t>
            </a:r>
          </a:p>
        </p:txBody>
      </p:sp>
      <p:pic>
        <p:nvPicPr>
          <p:cNvPr id="20" name="Picture 19"/>
          <p:cNvPicPr>
            <a:picLocks noChangeAspect="1"/>
          </p:cNvPicPr>
          <p:nvPr/>
        </p:nvPicPr>
        <p:blipFill>
          <a:blip r:embed="rId6"/>
          <a:stretch>
            <a:fillRect/>
          </a:stretch>
        </p:blipFill>
        <p:spPr>
          <a:xfrm>
            <a:off x="2326124" y="2560654"/>
            <a:ext cx="594350" cy="464710"/>
          </a:xfrm>
          <a:prstGeom prst="rect">
            <a:avLst/>
          </a:prstGeom>
        </p:spPr>
      </p:pic>
      <p:sp>
        <p:nvSpPr>
          <p:cNvPr id="21" name="Rectangle 20"/>
          <p:cNvSpPr/>
          <p:nvPr/>
        </p:nvSpPr>
        <p:spPr>
          <a:xfrm>
            <a:off x="922981" y="1934876"/>
            <a:ext cx="2436384" cy="4609815"/>
          </a:xfrm>
          <a:prstGeom prst="rect">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2" name="Picture 2" descr="http://www.teleanalysis.com/wp-content/uploads/2014/09/SMS.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56375" y="4075219"/>
            <a:ext cx="649849" cy="61245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bwMode="gray">
          <a:xfrm>
            <a:off x="1649622" y="2096171"/>
            <a:ext cx="1041049" cy="352286"/>
          </a:xfrm>
          <a:prstGeom prst="rect">
            <a:avLst/>
          </a:prstGeom>
          <a:ln>
            <a:solidFill>
              <a:schemeClr val="accent4">
                <a:lumMod val="75000"/>
              </a:schemeClr>
            </a:solidFill>
          </a:ln>
        </p:spPr>
        <p:txBody>
          <a:bodyPr vert="horz" wrap="none" lIns="91440" tIns="45720" rIns="91440" bIns="45720" rtlCol="0" anchor="ctr">
            <a:noAutofit/>
          </a:bodyPr>
          <a:lstStyle/>
          <a:p>
            <a:r>
              <a:rPr lang="en-IN" b="1" dirty="0" smtClean="0"/>
              <a:t>Owned</a:t>
            </a:r>
          </a:p>
        </p:txBody>
      </p:sp>
      <p:sp>
        <p:nvSpPr>
          <p:cNvPr id="24" name="TextBox 23"/>
          <p:cNvSpPr txBox="1"/>
          <p:nvPr/>
        </p:nvSpPr>
        <p:spPr bwMode="gray">
          <a:xfrm>
            <a:off x="1788374" y="3708883"/>
            <a:ext cx="694504" cy="346479"/>
          </a:xfrm>
          <a:prstGeom prst="rect">
            <a:avLst/>
          </a:prstGeom>
          <a:ln>
            <a:solidFill>
              <a:schemeClr val="accent4">
                <a:lumMod val="75000"/>
              </a:schemeClr>
            </a:solidFill>
          </a:ln>
        </p:spPr>
        <p:txBody>
          <a:bodyPr vert="horz" wrap="none" lIns="91440" tIns="45720" rIns="91440" bIns="45720" rtlCol="0" anchor="ctr">
            <a:noAutofit/>
          </a:bodyPr>
          <a:lstStyle/>
          <a:p>
            <a:r>
              <a:rPr lang="en-IN" b="1" dirty="0" smtClean="0"/>
              <a:t>Paid</a:t>
            </a:r>
          </a:p>
        </p:txBody>
      </p:sp>
      <p:sp>
        <p:nvSpPr>
          <p:cNvPr id="25" name="TextBox 24"/>
          <p:cNvSpPr txBox="1"/>
          <p:nvPr/>
        </p:nvSpPr>
        <p:spPr bwMode="gray">
          <a:xfrm>
            <a:off x="1680656" y="5268046"/>
            <a:ext cx="947653" cy="374112"/>
          </a:xfrm>
          <a:prstGeom prst="rect">
            <a:avLst/>
          </a:prstGeom>
          <a:ln>
            <a:solidFill>
              <a:schemeClr val="accent4">
                <a:lumMod val="75000"/>
              </a:schemeClr>
            </a:solidFill>
          </a:ln>
        </p:spPr>
        <p:txBody>
          <a:bodyPr vert="horz" wrap="none" lIns="91440" tIns="45720" rIns="91440" bIns="45720" rtlCol="0" anchor="ctr">
            <a:noAutofit/>
          </a:bodyPr>
          <a:lstStyle/>
          <a:p>
            <a:r>
              <a:rPr lang="en-IN" b="1" dirty="0" smtClean="0"/>
              <a:t>Earned</a:t>
            </a:r>
          </a:p>
        </p:txBody>
      </p:sp>
      <p:sp>
        <p:nvSpPr>
          <p:cNvPr id="26" name="Rectangle 25"/>
          <p:cNvSpPr/>
          <p:nvPr/>
        </p:nvSpPr>
        <p:spPr>
          <a:xfrm>
            <a:off x="4674285" y="1949576"/>
            <a:ext cx="3534528" cy="4571425"/>
          </a:xfrm>
          <a:prstGeom prst="rect">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p:cNvSpPr/>
          <p:nvPr/>
        </p:nvSpPr>
        <p:spPr>
          <a:xfrm>
            <a:off x="8625215" y="1949575"/>
            <a:ext cx="2988612" cy="4571425"/>
          </a:xfrm>
          <a:prstGeom prst="rect">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p:cNvSpPr txBox="1"/>
          <p:nvPr/>
        </p:nvSpPr>
        <p:spPr bwMode="gray">
          <a:xfrm>
            <a:off x="4788550" y="2105560"/>
            <a:ext cx="3278854" cy="336127"/>
          </a:xfrm>
          <a:prstGeom prst="rect">
            <a:avLst/>
          </a:prstGeom>
          <a:ln>
            <a:solidFill>
              <a:schemeClr val="accent4">
                <a:lumMod val="75000"/>
              </a:schemeClr>
            </a:solidFill>
          </a:ln>
        </p:spPr>
        <p:txBody>
          <a:bodyPr vert="horz" wrap="none" lIns="91440" tIns="45720" rIns="91440" bIns="45720" rtlCol="0" anchor="ctr">
            <a:noAutofit/>
          </a:bodyPr>
          <a:lstStyle>
            <a:defPPr>
              <a:defRPr lang="en-US"/>
            </a:defPPr>
            <a:lvl1pPr>
              <a:defRPr b="1"/>
            </a:lvl1pPr>
          </a:lstStyle>
          <a:p>
            <a:pPr algn="ctr"/>
            <a:r>
              <a:rPr lang="en-IN" dirty="0"/>
              <a:t>Event </a:t>
            </a:r>
            <a:r>
              <a:rPr lang="en-IN" dirty="0" smtClean="0"/>
              <a:t>Driven</a:t>
            </a:r>
            <a:endParaRPr lang="en-IN" dirty="0"/>
          </a:p>
        </p:txBody>
      </p:sp>
      <p:sp>
        <p:nvSpPr>
          <p:cNvPr id="29" name="TextBox 28"/>
          <p:cNvSpPr txBox="1"/>
          <p:nvPr/>
        </p:nvSpPr>
        <p:spPr bwMode="gray">
          <a:xfrm>
            <a:off x="8732913" y="2096172"/>
            <a:ext cx="2768364" cy="345516"/>
          </a:xfrm>
          <a:prstGeom prst="rect">
            <a:avLst/>
          </a:prstGeom>
          <a:ln>
            <a:solidFill>
              <a:schemeClr val="accent4">
                <a:lumMod val="75000"/>
              </a:schemeClr>
            </a:solidFill>
          </a:ln>
        </p:spPr>
        <p:txBody>
          <a:bodyPr vert="horz" wrap="none" lIns="91440" tIns="45720" rIns="91440" bIns="45720" rtlCol="0" anchor="ctr">
            <a:noAutofit/>
          </a:bodyPr>
          <a:lstStyle>
            <a:defPPr>
              <a:defRPr lang="en-US"/>
            </a:defPPr>
            <a:lvl1pPr>
              <a:defRPr b="1"/>
            </a:lvl1pPr>
          </a:lstStyle>
          <a:p>
            <a:pPr algn="ctr"/>
            <a:r>
              <a:rPr lang="en-IN" dirty="0" smtClean="0"/>
              <a:t>Targeted</a:t>
            </a:r>
            <a:endParaRPr lang="en-IN" dirty="0"/>
          </a:p>
        </p:txBody>
      </p:sp>
      <p:pic>
        <p:nvPicPr>
          <p:cNvPr id="30" name="Picture 8" descr="http://www.starkmedia.com/blog/wp-content/uploads/2013/09/256Px-41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30815" y="2419883"/>
            <a:ext cx="702142" cy="70214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p:cNvPicPr>
            <a:picLocks noChangeAspect="1"/>
          </p:cNvPicPr>
          <p:nvPr/>
        </p:nvPicPr>
        <p:blipFill>
          <a:blip r:embed="rId9"/>
          <a:stretch>
            <a:fillRect/>
          </a:stretch>
        </p:blipFill>
        <p:spPr>
          <a:xfrm>
            <a:off x="4914472" y="2543691"/>
            <a:ext cx="664527" cy="591980"/>
          </a:xfrm>
          <a:prstGeom prst="rect">
            <a:avLst/>
          </a:prstGeom>
        </p:spPr>
      </p:pic>
      <p:pic>
        <p:nvPicPr>
          <p:cNvPr id="32" name="Picture 31"/>
          <p:cNvPicPr>
            <a:picLocks noChangeAspect="1"/>
          </p:cNvPicPr>
          <p:nvPr/>
        </p:nvPicPr>
        <p:blipFill>
          <a:blip r:embed="rId10"/>
          <a:stretch>
            <a:fillRect/>
          </a:stretch>
        </p:blipFill>
        <p:spPr>
          <a:xfrm>
            <a:off x="7174957" y="2542237"/>
            <a:ext cx="285244" cy="561158"/>
          </a:xfrm>
          <a:prstGeom prst="rect">
            <a:avLst/>
          </a:prstGeom>
        </p:spPr>
      </p:pic>
      <p:sp>
        <p:nvSpPr>
          <p:cNvPr id="33" name="Rectangle 32"/>
          <p:cNvSpPr/>
          <p:nvPr/>
        </p:nvSpPr>
        <p:spPr>
          <a:xfrm rot="5400000">
            <a:off x="7481905" y="2790216"/>
            <a:ext cx="234204"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4" name="Picture 2" descr="http://www.propspace.com/images/f-icon-7.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305318" y="2531878"/>
            <a:ext cx="521070" cy="51305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p:cNvPicPr>
            <a:picLocks noChangeAspect="1"/>
          </p:cNvPicPr>
          <p:nvPr/>
        </p:nvPicPr>
        <p:blipFill>
          <a:blip r:embed="rId12"/>
          <a:stretch>
            <a:fillRect/>
          </a:stretch>
        </p:blipFill>
        <p:spPr>
          <a:xfrm>
            <a:off x="7727835" y="2523564"/>
            <a:ext cx="339569" cy="630629"/>
          </a:xfrm>
          <a:prstGeom prst="rect">
            <a:avLst/>
          </a:prstGeom>
        </p:spPr>
      </p:pic>
      <p:sp>
        <p:nvSpPr>
          <p:cNvPr id="36" name="Rectangle 35"/>
          <p:cNvSpPr/>
          <p:nvPr/>
        </p:nvSpPr>
        <p:spPr>
          <a:xfrm>
            <a:off x="7502899" y="2792669"/>
            <a:ext cx="183369" cy="516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TextBox 36"/>
          <p:cNvSpPr txBox="1"/>
          <p:nvPr/>
        </p:nvSpPr>
        <p:spPr bwMode="gray">
          <a:xfrm>
            <a:off x="4739179" y="3110511"/>
            <a:ext cx="1151420" cy="475464"/>
          </a:xfrm>
          <a:prstGeom prst="rect">
            <a:avLst/>
          </a:prstGeom>
        </p:spPr>
        <p:txBody>
          <a:bodyPr vert="horz" wrap="none" lIns="91440" tIns="45720" rIns="91440" bIns="45720" rtlCol="0" anchor="ctr">
            <a:noAutofit/>
          </a:bodyPr>
          <a:lstStyle/>
          <a:p>
            <a:pPr algn="ctr"/>
            <a:r>
              <a:rPr lang="en-IN" sz="1200" dirty="0" smtClean="0"/>
              <a:t>Payment </a:t>
            </a:r>
          </a:p>
          <a:p>
            <a:pPr algn="ctr"/>
            <a:r>
              <a:rPr lang="en-IN" sz="1200" dirty="0" smtClean="0"/>
              <a:t>Confirmation</a:t>
            </a:r>
          </a:p>
        </p:txBody>
      </p:sp>
      <p:sp>
        <p:nvSpPr>
          <p:cNvPr id="38" name="TextBox 37"/>
          <p:cNvSpPr txBox="1"/>
          <p:nvPr/>
        </p:nvSpPr>
        <p:spPr bwMode="gray">
          <a:xfrm>
            <a:off x="5877145" y="3109669"/>
            <a:ext cx="1200539" cy="475464"/>
          </a:xfrm>
          <a:prstGeom prst="rect">
            <a:avLst/>
          </a:prstGeom>
        </p:spPr>
        <p:txBody>
          <a:bodyPr vert="horz" wrap="none" lIns="91440" tIns="45720" rIns="91440" bIns="45720" rtlCol="0" anchor="ctr">
            <a:noAutofit/>
          </a:bodyPr>
          <a:lstStyle/>
          <a:p>
            <a:pPr algn="ctr"/>
            <a:r>
              <a:rPr lang="en-IN" sz="1200" dirty="0" smtClean="0"/>
              <a:t>Cart</a:t>
            </a:r>
          </a:p>
          <a:p>
            <a:pPr algn="ctr"/>
            <a:r>
              <a:rPr lang="en-IN" sz="1200" dirty="0" smtClean="0"/>
              <a:t>Abandonment</a:t>
            </a:r>
          </a:p>
        </p:txBody>
      </p:sp>
      <p:sp>
        <p:nvSpPr>
          <p:cNvPr id="39" name="TextBox 38"/>
          <p:cNvSpPr txBox="1"/>
          <p:nvPr/>
        </p:nvSpPr>
        <p:spPr bwMode="gray">
          <a:xfrm>
            <a:off x="8633426" y="3098426"/>
            <a:ext cx="1856509" cy="475464"/>
          </a:xfrm>
          <a:prstGeom prst="rect">
            <a:avLst/>
          </a:prstGeom>
        </p:spPr>
        <p:txBody>
          <a:bodyPr vert="horz" wrap="none" lIns="91440" tIns="45720" rIns="91440" bIns="45720" rtlCol="0" anchor="ctr">
            <a:noAutofit/>
          </a:bodyPr>
          <a:lstStyle/>
          <a:p>
            <a:pPr algn="ctr"/>
            <a:r>
              <a:rPr lang="en-IN" sz="1200" dirty="0" smtClean="0"/>
              <a:t>Reminders for</a:t>
            </a:r>
          </a:p>
          <a:p>
            <a:pPr algn="ctr"/>
            <a:r>
              <a:rPr lang="en-IN" sz="1200" dirty="0" smtClean="0"/>
              <a:t>Registered Customers</a:t>
            </a:r>
          </a:p>
        </p:txBody>
      </p:sp>
      <p:sp>
        <p:nvSpPr>
          <p:cNvPr id="40" name="TextBox 39"/>
          <p:cNvSpPr txBox="1"/>
          <p:nvPr/>
        </p:nvSpPr>
        <p:spPr bwMode="gray">
          <a:xfrm>
            <a:off x="7023816" y="3109653"/>
            <a:ext cx="1151420" cy="475464"/>
          </a:xfrm>
          <a:prstGeom prst="rect">
            <a:avLst/>
          </a:prstGeom>
        </p:spPr>
        <p:txBody>
          <a:bodyPr vert="horz" wrap="none" lIns="91440" tIns="45720" rIns="91440" bIns="45720" rtlCol="0" anchor="ctr">
            <a:noAutofit/>
          </a:bodyPr>
          <a:lstStyle/>
          <a:p>
            <a:pPr algn="ctr"/>
            <a:r>
              <a:rPr lang="en-IN" sz="1200" dirty="0" smtClean="0"/>
              <a:t>Bundled </a:t>
            </a:r>
          </a:p>
          <a:p>
            <a:pPr algn="ctr"/>
            <a:r>
              <a:rPr lang="en-IN" sz="1200" dirty="0" smtClean="0"/>
              <a:t>Offering</a:t>
            </a:r>
          </a:p>
        </p:txBody>
      </p:sp>
      <p:cxnSp>
        <p:nvCxnSpPr>
          <p:cNvPr id="41" name="Straight Connector 40"/>
          <p:cNvCxnSpPr/>
          <p:nvPr/>
        </p:nvCxnSpPr>
        <p:spPr>
          <a:xfrm>
            <a:off x="4572001" y="2246299"/>
            <a:ext cx="0" cy="0"/>
          </a:xfrm>
          <a:prstGeom prst="line">
            <a:avLst/>
          </a:prstGeom>
        </p:spPr>
        <p:style>
          <a:lnRef idx="1">
            <a:schemeClr val="accent1"/>
          </a:lnRef>
          <a:fillRef idx="0">
            <a:schemeClr val="accent1"/>
          </a:fillRef>
          <a:effectRef idx="0">
            <a:schemeClr val="accent1"/>
          </a:effectRef>
          <a:fontRef idx="minor">
            <a:schemeClr val="tx1"/>
          </a:fontRef>
        </p:style>
      </p:cxnSp>
      <p:pic>
        <p:nvPicPr>
          <p:cNvPr id="42" name="Picture 6" descr="http://www.midwest-wholesale.com/media/wysiwyg/Ship_Icon.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788550" y="3919855"/>
            <a:ext cx="790449" cy="562097"/>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p:cNvSpPr txBox="1"/>
          <p:nvPr/>
        </p:nvSpPr>
        <p:spPr bwMode="gray">
          <a:xfrm>
            <a:off x="4567818" y="4497950"/>
            <a:ext cx="1408359" cy="475464"/>
          </a:xfrm>
          <a:prstGeom prst="rect">
            <a:avLst/>
          </a:prstGeom>
        </p:spPr>
        <p:txBody>
          <a:bodyPr vert="horz" wrap="none" lIns="91440" tIns="45720" rIns="91440" bIns="45720" rtlCol="0" anchor="ctr">
            <a:noAutofit/>
          </a:bodyPr>
          <a:lstStyle/>
          <a:p>
            <a:pPr algn="ctr"/>
            <a:r>
              <a:rPr lang="en-IN" sz="1200" dirty="0" smtClean="0"/>
              <a:t>Shipping </a:t>
            </a:r>
          </a:p>
          <a:p>
            <a:pPr algn="ctr"/>
            <a:r>
              <a:rPr lang="en-IN" sz="1200" dirty="0" smtClean="0"/>
              <a:t>Notification</a:t>
            </a:r>
          </a:p>
        </p:txBody>
      </p:sp>
      <p:pic>
        <p:nvPicPr>
          <p:cNvPr id="44" name="Picture 43"/>
          <p:cNvPicPr>
            <a:picLocks noChangeAspect="1"/>
          </p:cNvPicPr>
          <p:nvPr/>
        </p:nvPicPr>
        <p:blipFill>
          <a:blip r:embed="rId14"/>
          <a:stretch>
            <a:fillRect/>
          </a:stretch>
        </p:blipFill>
        <p:spPr>
          <a:xfrm>
            <a:off x="6126333" y="3665737"/>
            <a:ext cx="1799007" cy="889583"/>
          </a:xfrm>
          <a:prstGeom prst="rect">
            <a:avLst/>
          </a:prstGeom>
          <a:effectLst>
            <a:outerShdw blurRad="50800" dist="38100" dir="2700000" algn="tl" rotWithShape="0">
              <a:prstClr val="black">
                <a:alpha val="40000"/>
              </a:prstClr>
            </a:outerShdw>
          </a:effectLst>
        </p:spPr>
      </p:pic>
      <p:sp>
        <p:nvSpPr>
          <p:cNvPr id="45" name="TextBox 44"/>
          <p:cNvSpPr txBox="1"/>
          <p:nvPr/>
        </p:nvSpPr>
        <p:spPr bwMode="gray">
          <a:xfrm>
            <a:off x="6168763" y="4567939"/>
            <a:ext cx="1856509" cy="475464"/>
          </a:xfrm>
          <a:prstGeom prst="rect">
            <a:avLst/>
          </a:prstGeom>
        </p:spPr>
        <p:txBody>
          <a:bodyPr vert="horz" wrap="none" lIns="91440" tIns="45720" rIns="91440" bIns="45720" rtlCol="0" anchor="ctr">
            <a:noAutofit/>
          </a:bodyPr>
          <a:lstStyle/>
          <a:p>
            <a:pPr algn="ctr"/>
            <a:r>
              <a:rPr lang="en-IN" sz="1200" dirty="0" smtClean="0"/>
              <a:t>Search &amp; Display Ads</a:t>
            </a:r>
          </a:p>
        </p:txBody>
      </p:sp>
      <p:pic>
        <p:nvPicPr>
          <p:cNvPr id="46" name="Picture 4" descr="https://encrypted-tbn0.gstatic.com/images?q=tbn:ANd9GcT1yHKxne8oC7HMn9hA266PybcyolK-f7e8b826B58b2Tblmiif"/>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006128" y="3825920"/>
            <a:ext cx="697163" cy="697163"/>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p:cNvSpPr txBox="1"/>
          <p:nvPr/>
        </p:nvSpPr>
        <p:spPr bwMode="gray">
          <a:xfrm>
            <a:off x="8712341" y="4541333"/>
            <a:ext cx="1408359" cy="475464"/>
          </a:xfrm>
          <a:prstGeom prst="rect">
            <a:avLst/>
          </a:prstGeom>
        </p:spPr>
        <p:txBody>
          <a:bodyPr vert="horz" wrap="none" lIns="91440" tIns="45720" rIns="91440" bIns="45720" rtlCol="0" anchor="ctr">
            <a:noAutofit/>
          </a:bodyPr>
          <a:lstStyle/>
          <a:p>
            <a:pPr algn="ctr"/>
            <a:r>
              <a:rPr lang="en-IN" sz="1200" dirty="0" smtClean="0"/>
              <a:t>Seasonal, flash </a:t>
            </a:r>
          </a:p>
          <a:p>
            <a:pPr algn="ctr"/>
            <a:r>
              <a:rPr lang="en-IN" sz="1200" dirty="0" smtClean="0"/>
              <a:t>Sale</a:t>
            </a:r>
          </a:p>
        </p:txBody>
      </p:sp>
      <p:pic>
        <p:nvPicPr>
          <p:cNvPr id="48" name="Picture 6" descr="http://static.iconsplace.com/icons/preview/orange/idea-256.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701667" y="5231740"/>
            <a:ext cx="767406" cy="767406"/>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p:cNvSpPr txBox="1"/>
          <p:nvPr/>
        </p:nvSpPr>
        <p:spPr bwMode="gray">
          <a:xfrm>
            <a:off x="8427260" y="6019372"/>
            <a:ext cx="1408359" cy="475464"/>
          </a:xfrm>
          <a:prstGeom prst="rect">
            <a:avLst/>
          </a:prstGeom>
        </p:spPr>
        <p:txBody>
          <a:bodyPr vert="horz" wrap="none" lIns="91440" tIns="45720" rIns="91440" bIns="45720" rtlCol="0" anchor="ctr">
            <a:noAutofit/>
          </a:bodyPr>
          <a:lstStyle/>
          <a:p>
            <a:pPr algn="ctr"/>
            <a:r>
              <a:rPr lang="en-IN" sz="1200" dirty="0" smtClean="0"/>
              <a:t>Product </a:t>
            </a:r>
          </a:p>
          <a:p>
            <a:pPr algn="ctr"/>
            <a:r>
              <a:rPr lang="en-IN" sz="1200" dirty="0" smtClean="0"/>
              <a:t>Ideation</a:t>
            </a:r>
          </a:p>
        </p:txBody>
      </p:sp>
      <p:sp>
        <p:nvSpPr>
          <p:cNvPr id="50" name="TextBox 49"/>
          <p:cNvSpPr txBox="1"/>
          <p:nvPr/>
        </p:nvSpPr>
        <p:spPr bwMode="gray">
          <a:xfrm>
            <a:off x="10529930" y="3149296"/>
            <a:ext cx="1097797" cy="414176"/>
          </a:xfrm>
          <a:prstGeom prst="rect">
            <a:avLst/>
          </a:prstGeom>
        </p:spPr>
        <p:txBody>
          <a:bodyPr vert="horz" wrap="none" lIns="91440" tIns="45720" rIns="91440" bIns="45720" rtlCol="0" anchor="ctr">
            <a:noAutofit/>
          </a:bodyPr>
          <a:lstStyle/>
          <a:p>
            <a:pPr algn="ctr"/>
            <a:r>
              <a:rPr lang="en-IN" sz="1200" dirty="0" smtClean="0"/>
              <a:t>Personalization</a:t>
            </a:r>
          </a:p>
        </p:txBody>
      </p:sp>
      <p:cxnSp>
        <p:nvCxnSpPr>
          <p:cNvPr id="51" name="Straight Connector 50"/>
          <p:cNvCxnSpPr/>
          <p:nvPr/>
        </p:nvCxnSpPr>
        <p:spPr>
          <a:xfrm>
            <a:off x="939267" y="3604416"/>
            <a:ext cx="10674605" cy="0"/>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925409" y="5100705"/>
            <a:ext cx="10674605" cy="0"/>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53" name="Picture 52"/>
          <p:cNvPicPr>
            <a:picLocks noChangeAspect="1"/>
          </p:cNvPicPr>
          <p:nvPr/>
        </p:nvPicPr>
        <p:blipFill>
          <a:blip r:embed="rId17"/>
          <a:stretch>
            <a:fillRect/>
          </a:stretch>
        </p:blipFill>
        <p:spPr>
          <a:xfrm>
            <a:off x="10252921" y="5231921"/>
            <a:ext cx="895083" cy="826635"/>
          </a:xfrm>
          <a:prstGeom prst="rect">
            <a:avLst/>
          </a:prstGeom>
        </p:spPr>
      </p:pic>
      <p:sp>
        <p:nvSpPr>
          <p:cNvPr id="54" name="TextBox 53"/>
          <p:cNvSpPr txBox="1"/>
          <p:nvPr/>
        </p:nvSpPr>
        <p:spPr bwMode="gray">
          <a:xfrm>
            <a:off x="9826388" y="6019372"/>
            <a:ext cx="1674889" cy="475464"/>
          </a:xfrm>
          <a:prstGeom prst="rect">
            <a:avLst/>
          </a:prstGeom>
        </p:spPr>
        <p:txBody>
          <a:bodyPr vert="horz" wrap="none" lIns="91440" tIns="45720" rIns="91440" bIns="45720" rtlCol="0" anchor="ctr">
            <a:noAutofit/>
          </a:bodyPr>
          <a:lstStyle/>
          <a:p>
            <a:pPr algn="ctr"/>
            <a:r>
              <a:rPr lang="en-IN" sz="1200" dirty="0" smtClean="0"/>
              <a:t>Every Click makes a </a:t>
            </a:r>
          </a:p>
          <a:p>
            <a:pPr algn="ctr"/>
            <a:r>
              <a:rPr lang="en-IN" sz="1200" dirty="0" smtClean="0"/>
              <a:t>Difference</a:t>
            </a:r>
          </a:p>
        </p:txBody>
      </p:sp>
      <p:pic>
        <p:nvPicPr>
          <p:cNvPr id="55" name="Picture 54"/>
          <p:cNvPicPr>
            <a:picLocks noChangeAspect="1"/>
          </p:cNvPicPr>
          <p:nvPr/>
        </p:nvPicPr>
        <p:blipFill>
          <a:blip r:embed="rId18"/>
          <a:stretch>
            <a:fillRect/>
          </a:stretch>
        </p:blipFill>
        <p:spPr>
          <a:xfrm>
            <a:off x="5536205" y="5224718"/>
            <a:ext cx="1644503" cy="860565"/>
          </a:xfrm>
          <a:prstGeom prst="rect">
            <a:avLst/>
          </a:prstGeom>
          <a:effectLst>
            <a:outerShdw blurRad="50800" dist="38100" dir="2700000" algn="tl" rotWithShape="0">
              <a:prstClr val="black">
                <a:alpha val="40000"/>
              </a:prstClr>
            </a:outerShdw>
          </a:effectLst>
        </p:spPr>
      </p:pic>
      <p:sp>
        <p:nvSpPr>
          <p:cNvPr id="56" name="TextBox 55"/>
          <p:cNvSpPr txBox="1"/>
          <p:nvPr/>
        </p:nvSpPr>
        <p:spPr bwMode="gray">
          <a:xfrm>
            <a:off x="5443850" y="6085283"/>
            <a:ext cx="1856509" cy="475464"/>
          </a:xfrm>
          <a:prstGeom prst="rect">
            <a:avLst/>
          </a:prstGeom>
        </p:spPr>
        <p:txBody>
          <a:bodyPr vert="horz" wrap="none" lIns="91440" tIns="45720" rIns="91440" bIns="45720" rtlCol="0" anchor="ctr">
            <a:noAutofit/>
          </a:bodyPr>
          <a:lstStyle/>
          <a:p>
            <a:pPr algn="ctr"/>
            <a:r>
              <a:rPr lang="en-IN" sz="1200" dirty="0" smtClean="0"/>
              <a:t>Event based</a:t>
            </a:r>
          </a:p>
          <a:p>
            <a:pPr algn="ctr"/>
            <a:r>
              <a:rPr lang="en-IN" sz="1200" dirty="0" smtClean="0"/>
              <a:t>Offerings</a:t>
            </a:r>
          </a:p>
        </p:txBody>
      </p:sp>
      <p:sp>
        <p:nvSpPr>
          <p:cNvPr id="57" name="TextBox 56"/>
          <p:cNvSpPr txBox="1"/>
          <p:nvPr/>
        </p:nvSpPr>
        <p:spPr bwMode="gray">
          <a:xfrm>
            <a:off x="10106566" y="4532122"/>
            <a:ext cx="1408359" cy="475464"/>
          </a:xfrm>
          <a:prstGeom prst="rect">
            <a:avLst/>
          </a:prstGeom>
        </p:spPr>
        <p:txBody>
          <a:bodyPr vert="horz" wrap="none" lIns="91440" tIns="45720" rIns="91440" bIns="45720" rtlCol="0" anchor="ctr">
            <a:noAutofit/>
          </a:bodyPr>
          <a:lstStyle/>
          <a:p>
            <a:pPr algn="ctr"/>
            <a:r>
              <a:rPr lang="en-IN" sz="1200" dirty="0" smtClean="0"/>
              <a:t>Retargeting</a:t>
            </a:r>
          </a:p>
        </p:txBody>
      </p:sp>
      <p:pic>
        <p:nvPicPr>
          <p:cNvPr id="58" name="Picture 4" descr="http://nexusdigital.co/content/uploads/2014/04/Retargeting_2.jp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0387657" y="3828447"/>
            <a:ext cx="817462" cy="748323"/>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p:cNvSpPr txBox="1"/>
          <p:nvPr/>
        </p:nvSpPr>
        <p:spPr bwMode="gray">
          <a:xfrm>
            <a:off x="377066" y="1480290"/>
            <a:ext cx="3702054" cy="574937"/>
          </a:xfrm>
          <a:prstGeom prst="rect">
            <a:avLst/>
          </a:prstGeom>
        </p:spPr>
        <p:txBody>
          <a:bodyPr vert="horz" wrap="none" lIns="91440" tIns="45720" rIns="91440" bIns="45720" rtlCol="0" anchor="ctr">
            <a:noAutofit/>
          </a:bodyPr>
          <a:lstStyle/>
          <a:p>
            <a:pPr algn="ctr"/>
            <a:r>
              <a:rPr lang="en-IN" b="1" dirty="0" smtClean="0"/>
              <a:t>Campaign Channels</a:t>
            </a:r>
          </a:p>
        </p:txBody>
      </p:sp>
      <p:sp>
        <p:nvSpPr>
          <p:cNvPr id="60" name="TextBox 59"/>
          <p:cNvSpPr txBox="1"/>
          <p:nvPr/>
        </p:nvSpPr>
        <p:spPr bwMode="gray">
          <a:xfrm>
            <a:off x="6133565" y="1493341"/>
            <a:ext cx="3702054" cy="574937"/>
          </a:xfrm>
          <a:prstGeom prst="rect">
            <a:avLst/>
          </a:prstGeom>
        </p:spPr>
        <p:txBody>
          <a:bodyPr vert="horz" wrap="none" lIns="91440" tIns="45720" rIns="91440" bIns="45720" rtlCol="0" anchor="ctr">
            <a:noAutofit/>
          </a:bodyPr>
          <a:lstStyle/>
          <a:p>
            <a:pPr algn="ctr"/>
            <a:r>
              <a:rPr lang="en-IN" b="1" dirty="0" smtClean="0"/>
              <a:t>Campaign Types</a:t>
            </a:r>
          </a:p>
        </p:txBody>
      </p:sp>
      <p:sp>
        <p:nvSpPr>
          <p:cNvPr id="61" name="Rectangle 60"/>
          <p:cNvSpPr/>
          <p:nvPr/>
        </p:nvSpPr>
        <p:spPr>
          <a:xfrm>
            <a:off x="8069221" y="6659159"/>
            <a:ext cx="4194221" cy="246221"/>
          </a:xfrm>
          <a:prstGeom prst="rect">
            <a:avLst/>
          </a:prstGeom>
        </p:spPr>
        <p:txBody>
          <a:bodyPr wrap="square">
            <a:spAutoFit/>
          </a:bodyPr>
          <a:lstStyle/>
          <a:p>
            <a:pPr>
              <a:spcAft>
                <a:spcPts val="0"/>
              </a:spcAft>
            </a:pPr>
            <a:r>
              <a:rPr lang="en-IN" sz="1000" dirty="0" smtClean="0">
                <a:solidFill>
                  <a:schemeClr val="tx2">
                    <a:lumMod val="60000"/>
                    <a:lumOff val="40000"/>
                  </a:schemeClr>
                </a:solidFill>
                <a:latin typeface="Calibri" panose="020F0502020204030204" pitchFamily="34" charset="0"/>
                <a:ea typeface="Calibri" panose="020F0502020204030204" pitchFamily="34" charset="0"/>
                <a:cs typeface="Times New Roman" panose="02020603050405020304" pitchFamily="18" charset="0"/>
              </a:rPr>
              <a:t>Confidential Property of  </a:t>
            </a:r>
            <a:r>
              <a:rPr lang="en-IN" sz="1000" dirty="0">
                <a:solidFill>
                  <a:schemeClr val="tx2">
                    <a:lumMod val="60000"/>
                    <a:lumOff val="40000"/>
                  </a:schemeClr>
                </a:solidFill>
                <a:latin typeface="Calibri" panose="020F0502020204030204" pitchFamily="34" charset="0"/>
                <a:ea typeface="Calibri" panose="020F0502020204030204" pitchFamily="34" charset="0"/>
                <a:cs typeface="Times New Roman" panose="02020603050405020304" pitchFamily="18" charset="0"/>
              </a:rPr>
              <a:t>Consumer Analytics Division, Tata Industries </a:t>
            </a:r>
            <a:r>
              <a:rPr lang="en-IN" sz="1000" dirty="0" smtClean="0">
                <a:solidFill>
                  <a:schemeClr val="tx2">
                    <a:lumMod val="60000"/>
                    <a:lumOff val="40000"/>
                  </a:schemeClr>
                </a:solidFill>
                <a:latin typeface="Calibri" panose="020F0502020204030204" pitchFamily="34" charset="0"/>
                <a:ea typeface="Calibri" panose="020F0502020204030204" pitchFamily="34" charset="0"/>
                <a:cs typeface="Times New Roman" panose="02020603050405020304" pitchFamily="18" charset="0"/>
              </a:rPr>
              <a:t>Limited</a:t>
            </a:r>
            <a:endParaRPr lang="en-IN" sz="1000" dirty="0">
              <a:solidFill>
                <a:schemeClr val="tx2">
                  <a:lumMod val="60000"/>
                  <a:lumOff val="40000"/>
                </a:schemeClr>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518145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857" y="472905"/>
            <a:ext cx="9785683" cy="706964"/>
          </a:xfrm>
        </p:spPr>
        <p:txBody>
          <a:bodyPr/>
          <a:lstStyle/>
          <a:p>
            <a:r>
              <a:rPr lang="en-US" dirty="0" smtClean="0"/>
              <a:t>Campaign Channels</a:t>
            </a:r>
            <a:endParaRPr lang="en-IN" dirty="0"/>
          </a:p>
        </p:txBody>
      </p:sp>
      <p:sp>
        <p:nvSpPr>
          <p:cNvPr id="5" name="Text Placeholder 4"/>
          <p:cNvSpPr>
            <a:spLocks noGrp="1"/>
          </p:cNvSpPr>
          <p:nvPr>
            <p:ph type="body" sz="quarter" idx="13"/>
          </p:nvPr>
        </p:nvSpPr>
        <p:spPr/>
        <p:txBody>
          <a:bodyPr>
            <a:normAutofit/>
          </a:bodyPr>
          <a:lstStyle/>
          <a:p>
            <a:r>
              <a:rPr lang="en-US" dirty="0" smtClean="0">
                <a:solidFill>
                  <a:srgbClr val="00BDF2"/>
                </a:solidFill>
              </a:rPr>
              <a:t>End to End Campaign to Cash Flow</a:t>
            </a:r>
            <a:endParaRPr lang="en-IN" dirty="0"/>
          </a:p>
        </p:txBody>
      </p:sp>
      <p:cxnSp>
        <p:nvCxnSpPr>
          <p:cNvPr id="6" name="Straight Connector 5"/>
          <p:cNvCxnSpPr/>
          <p:nvPr/>
        </p:nvCxnSpPr>
        <p:spPr>
          <a:xfrm>
            <a:off x="525436" y="1551846"/>
            <a:ext cx="11116101" cy="0"/>
          </a:xfrm>
          <a:prstGeom prst="line">
            <a:avLst/>
          </a:prstGeom>
          <a:ln w="28575">
            <a:solidFill>
              <a:srgbClr val="1C5785"/>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bwMode="gray">
          <a:xfrm>
            <a:off x="7014945" y="1586565"/>
            <a:ext cx="4326341" cy="451822"/>
          </a:xfrm>
          <a:prstGeom prst="rect">
            <a:avLst/>
          </a:prstGeom>
        </p:spPr>
        <p:txBody>
          <a:bodyPr vert="horz" wrap="none" lIns="91440" tIns="45720" rIns="91440" bIns="45720" rtlCol="0" anchor="ctr">
            <a:noAutofit/>
          </a:bodyPr>
          <a:lstStyle/>
          <a:p>
            <a:r>
              <a:rPr lang="en-IN" b="1" dirty="0" smtClean="0">
                <a:solidFill>
                  <a:schemeClr val="accent4">
                    <a:lumMod val="50000"/>
                  </a:schemeClr>
                </a:solidFill>
              </a:rPr>
              <a:t>Gartner’s Digital Orchestration Matrix</a:t>
            </a:r>
          </a:p>
        </p:txBody>
      </p:sp>
      <p:pic>
        <p:nvPicPr>
          <p:cNvPr id="9" name="Picture 8"/>
          <p:cNvPicPr>
            <a:picLocks noChangeAspect="1"/>
          </p:cNvPicPr>
          <p:nvPr/>
        </p:nvPicPr>
        <p:blipFill>
          <a:blip r:embed="rId3"/>
          <a:stretch>
            <a:fillRect/>
          </a:stretch>
        </p:blipFill>
        <p:spPr>
          <a:xfrm>
            <a:off x="498140" y="2406879"/>
            <a:ext cx="4210050" cy="3686175"/>
          </a:xfrm>
          <a:prstGeom prst="rect">
            <a:avLst/>
          </a:prstGeom>
        </p:spPr>
      </p:pic>
      <p:pic>
        <p:nvPicPr>
          <p:cNvPr id="11" name="Picture 10"/>
          <p:cNvPicPr>
            <a:picLocks noChangeAspect="1"/>
          </p:cNvPicPr>
          <p:nvPr/>
        </p:nvPicPr>
        <p:blipFill>
          <a:blip r:embed="rId4"/>
          <a:stretch>
            <a:fillRect/>
          </a:stretch>
        </p:blipFill>
        <p:spPr>
          <a:xfrm>
            <a:off x="5378494" y="2219563"/>
            <a:ext cx="6417721" cy="4038005"/>
          </a:xfrm>
          <a:prstGeom prst="rect">
            <a:avLst/>
          </a:prstGeom>
        </p:spPr>
      </p:pic>
      <p:sp>
        <p:nvSpPr>
          <p:cNvPr id="14" name="TextBox 13"/>
          <p:cNvSpPr txBox="1"/>
          <p:nvPr/>
        </p:nvSpPr>
        <p:spPr bwMode="gray">
          <a:xfrm>
            <a:off x="520867" y="1588837"/>
            <a:ext cx="4719873" cy="451822"/>
          </a:xfrm>
          <a:prstGeom prst="rect">
            <a:avLst/>
          </a:prstGeom>
        </p:spPr>
        <p:txBody>
          <a:bodyPr vert="horz" wrap="none" lIns="91440" tIns="45720" rIns="91440" bIns="45720" rtlCol="0" anchor="ctr">
            <a:noAutofit/>
          </a:bodyPr>
          <a:lstStyle/>
          <a:p>
            <a:r>
              <a:rPr lang="en-IN" b="1" dirty="0" smtClean="0">
                <a:solidFill>
                  <a:schemeClr val="accent4">
                    <a:lumMod val="50000"/>
                  </a:schemeClr>
                </a:solidFill>
              </a:rPr>
              <a:t>Channel Types: Earned, Owned and Paid</a:t>
            </a:r>
          </a:p>
        </p:txBody>
      </p:sp>
      <p:sp>
        <p:nvSpPr>
          <p:cNvPr id="10" name="Rectangle 9"/>
          <p:cNvSpPr/>
          <p:nvPr/>
        </p:nvSpPr>
        <p:spPr>
          <a:xfrm>
            <a:off x="8069221" y="6659159"/>
            <a:ext cx="4194221" cy="246221"/>
          </a:xfrm>
          <a:prstGeom prst="rect">
            <a:avLst/>
          </a:prstGeom>
        </p:spPr>
        <p:txBody>
          <a:bodyPr wrap="square">
            <a:spAutoFit/>
          </a:bodyPr>
          <a:lstStyle/>
          <a:p>
            <a:pPr>
              <a:spcAft>
                <a:spcPts val="0"/>
              </a:spcAft>
            </a:pPr>
            <a:r>
              <a:rPr lang="en-IN" sz="1000" dirty="0" smtClean="0">
                <a:solidFill>
                  <a:schemeClr val="tx2">
                    <a:lumMod val="60000"/>
                    <a:lumOff val="40000"/>
                  </a:schemeClr>
                </a:solidFill>
                <a:latin typeface="Calibri" panose="020F0502020204030204" pitchFamily="34" charset="0"/>
                <a:ea typeface="Calibri" panose="020F0502020204030204" pitchFamily="34" charset="0"/>
                <a:cs typeface="Times New Roman" panose="02020603050405020304" pitchFamily="18" charset="0"/>
              </a:rPr>
              <a:t>Confidential Property of  </a:t>
            </a:r>
            <a:r>
              <a:rPr lang="en-IN" sz="1000" dirty="0">
                <a:solidFill>
                  <a:schemeClr val="tx2">
                    <a:lumMod val="60000"/>
                    <a:lumOff val="40000"/>
                  </a:schemeClr>
                </a:solidFill>
                <a:latin typeface="Calibri" panose="020F0502020204030204" pitchFamily="34" charset="0"/>
                <a:ea typeface="Calibri" panose="020F0502020204030204" pitchFamily="34" charset="0"/>
                <a:cs typeface="Times New Roman" panose="02020603050405020304" pitchFamily="18" charset="0"/>
              </a:rPr>
              <a:t>Consumer Analytics Division, Tata Industries </a:t>
            </a:r>
            <a:r>
              <a:rPr lang="en-IN" sz="1000" dirty="0" smtClean="0">
                <a:solidFill>
                  <a:schemeClr val="tx2">
                    <a:lumMod val="60000"/>
                    <a:lumOff val="40000"/>
                  </a:schemeClr>
                </a:solidFill>
                <a:latin typeface="Calibri" panose="020F0502020204030204" pitchFamily="34" charset="0"/>
                <a:ea typeface="Calibri" panose="020F0502020204030204" pitchFamily="34" charset="0"/>
                <a:cs typeface="Times New Roman" panose="02020603050405020304" pitchFamily="18" charset="0"/>
              </a:rPr>
              <a:t>Limited</a:t>
            </a:r>
            <a:endParaRPr lang="en-IN" sz="1000" dirty="0">
              <a:solidFill>
                <a:schemeClr val="tx2">
                  <a:lumMod val="60000"/>
                  <a:lumOff val="40000"/>
                </a:schemeClr>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D57F1E4F-1CFF-5643-939E-217C01CDF565}" type="slidenum">
              <a:rPr lang="en-US" smtClean="0"/>
              <a:pPr/>
              <a:t>26</a:t>
            </a:fld>
            <a:endParaRPr lang="en-US" dirty="0"/>
          </a:p>
        </p:txBody>
      </p:sp>
    </p:spTree>
    <p:extLst>
      <p:ext uri="{BB962C8B-B14F-4D97-AF65-F5344CB8AC3E}">
        <p14:creationId xmlns:p14="http://schemas.microsoft.com/office/powerpoint/2010/main" val="39309306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8432097" y="1815695"/>
            <a:ext cx="3211729" cy="15861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400" b="1" dirty="0" smtClean="0">
                <a:solidFill>
                  <a:schemeClr val="tx1"/>
                </a:solidFill>
              </a:rPr>
              <a:t>Non Transactional Events</a:t>
            </a:r>
          </a:p>
          <a:p>
            <a:pPr algn="ctr"/>
            <a:endParaRPr lang="en-IN" sz="1400" b="1" dirty="0">
              <a:solidFill>
                <a:schemeClr val="tx1"/>
              </a:solidFill>
            </a:endParaRPr>
          </a:p>
          <a:p>
            <a:pPr algn="ctr"/>
            <a:endParaRPr lang="en-IN" sz="1400" b="1" dirty="0" smtClean="0">
              <a:solidFill>
                <a:schemeClr val="tx1"/>
              </a:solidFill>
            </a:endParaRPr>
          </a:p>
          <a:p>
            <a:pPr algn="ctr"/>
            <a:endParaRPr lang="en-IN" sz="1400" b="1" dirty="0">
              <a:solidFill>
                <a:schemeClr val="tx1"/>
              </a:solidFill>
            </a:endParaRPr>
          </a:p>
          <a:p>
            <a:pPr algn="ctr"/>
            <a:endParaRPr lang="en-IN" sz="1400" b="1" dirty="0" smtClean="0">
              <a:solidFill>
                <a:schemeClr val="tx1"/>
              </a:solidFill>
            </a:endParaRPr>
          </a:p>
          <a:p>
            <a:r>
              <a:rPr lang="en-IN" sz="1200" b="1" dirty="0" smtClean="0">
                <a:solidFill>
                  <a:schemeClr val="tx1"/>
                </a:solidFill>
              </a:rPr>
              <a:t>       Rewards         Birthday          Warranty</a:t>
            </a:r>
          </a:p>
          <a:p>
            <a:r>
              <a:rPr lang="en-IN" sz="1200" b="1" dirty="0">
                <a:solidFill>
                  <a:schemeClr val="tx1"/>
                </a:solidFill>
              </a:rPr>
              <a:t> </a:t>
            </a:r>
            <a:r>
              <a:rPr lang="en-IN" sz="1200" b="1" dirty="0" smtClean="0">
                <a:solidFill>
                  <a:schemeClr val="tx1"/>
                </a:solidFill>
              </a:rPr>
              <a:t>      Earned         Notification         Expiry</a:t>
            </a:r>
            <a:endParaRPr lang="en-IN" sz="1200" b="1" dirty="0">
              <a:solidFill>
                <a:schemeClr val="tx1"/>
              </a:solidFill>
            </a:endParaRPr>
          </a:p>
        </p:txBody>
      </p:sp>
      <p:sp>
        <p:nvSpPr>
          <p:cNvPr id="3" name="Rectangle 2"/>
          <p:cNvSpPr/>
          <p:nvPr/>
        </p:nvSpPr>
        <p:spPr>
          <a:xfrm>
            <a:off x="1633227" y="1813423"/>
            <a:ext cx="3211729" cy="15861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400" b="1" dirty="0" smtClean="0">
                <a:solidFill>
                  <a:schemeClr val="tx1"/>
                </a:solidFill>
              </a:rPr>
              <a:t>Transactional Events</a:t>
            </a:r>
          </a:p>
          <a:p>
            <a:pPr algn="ctr"/>
            <a:endParaRPr lang="en-IN" sz="1400" b="1" dirty="0">
              <a:solidFill>
                <a:schemeClr val="tx1"/>
              </a:solidFill>
            </a:endParaRPr>
          </a:p>
          <a:p>
            <a:pPr algn="ctr"/>
            <a:endParaRPr lang="en-IN" sz="1400" b="1" dirty="0" smtClean="0">
              <a:solidFill>
                <a:schemeClr val="tx1"/>
              </a:solidFill>
            </a:endParaRPr>
          </a:p>
          <a:p>
            <a:pPr algn="ctr"/>
            <a:endParaRPr lang="en-IN" sz="1400" b="1" dirty="0">
              <a:solidFill>
                <a:schemeClr val="tx1"/>
              </a:solidFill>
            </a:endParaRPr>
          </a:p>
          <a:p>
            <a:pPr algn="ctr"/>
            <a:endParaRPr lang="en-IN" sz="1400" b="1" dirty="0" smtClean="0">
              <a:solidFill>
                <a:schemeClr val="tx1"/>
              </a:solidFill>
            </a:endParaRPr>
          </a:p>
          <a:p>
            <a:r>
              <a:rPr lang="en-IN" sz="1200" b="1" dirty="0" smtClean="0">
                <a:solidFill>
                  <a:schemeClr val="tx1"/>
                </a:solidFill>
              </a:rPr>
              <a:t>       Order         Welcome          Shipping</a:t>
            </a:r>
          </a:p>
          <a:p>
            <a:r>
              <a:rPr lang="en-IN" sz="1200" b="1" dirty="0" smtClean="0">
                <a:solidFill>
                  <a:schemeClr val="tx1"/>
                </a:solidFill>
              </a:rPr>
              <a:t>Confirmation    message        Notification</a:t>
            </a:r>
            <a:endParaRPr lang="en-IN" sz="1200" b="1" dirty="0">
              <a:solidFill>
                <a:schemeClr val="tx1"/>
              </a:solidFill>
            </a:endParaRPr>
          </a:p>
        </p:txBody>
      </p:sp>
      <p:sp>
        <p:nvSpPr>
          <p:cNvPr id="2" name="Title 1"/>
          <p:cNvSpPr>
            <a:spLocks noGrp="1"/>
          </p:cNvSpPr>
          <p:nvPr>
            <p:ph type="title"/>
          </p:nvPr>
        </p:nvSpPr>
        <p:spPr>
          <a:xfrm>
            <a:off x="481614" y="453606"/>
            <a:ext cx="9785683" cy="706964"/>
          </a:xfrm>
        </p:spPr>
        <p:txBody>
          <a:bodyPr/>
          <a:lstStyle/>
          <a:p>
            <a:r>
              <a:rPr lang="en-US" dirty="0" smtClean="0"/>
              <a:t>Email based campaigns</a:t>
            </a:r>
            <a:endParaRPr lang="en-IN" dirty="0"/>
          </a:p>
        </p:txBody>
      </p:sp>
      <p:sp>
        <p:nvSpPr>
          <p:cNvPr id="5" name="Text Placeholder 4"/>
          <p:cNvSpPr>
            <a:spLocks noGrp="1"/>
          </p:cNvSpPr>
          <p:nvPr>
            <p:ph type="body" sz="quarter" idx="13"/>
          </p:nvPr>
        </p:nvSpPr>
        <p:spPr/>
        <p:txBody>
          <a:bodyPr>
            <a:normAutofit/>
          </a:bodyPr>
          <a:lstStyle/>
          <a:p>
            <a:r>
              <a:rPr lang="en-US" dirty="0" smtClean="0">
                <a:solidFill>
                  <a:srgbClr val="00BDF2"/>
                </a:solidFill>
              </a:rPr>
              <a:t>Types of personalized campaigns</a:t>
            </a:r>
            <a:endParaRPr lang="en-IN" dirty="0"/>
          </a:p>
        </p:txBody>
      </p:sp>
      <p:cxnSp>
        <p:nvCxnSpPr>
          <p:cNvPr id="6" name="Straight Connector 5"/>
          <p:cNvCxnSpPr/>
          <p:nvPr/>
        </p:nvCxnSpPr>
        <p:spPr>
          <a:xfrm>
            <a:off x="525436" y="1551846"/>
            <a:ext cx="11116101" cy="0"/>
          </a:xfrm>
          <a:prstGeom prst="line">
            <a:avLst/>
          </a:prstGeom>
          <a:ln w="28575">
            <a:solidFill>
              <a:srgbClr val="1C5785"/>
            </a:solidFill>
          </a:ln>
        </p:spPr>
        <p:style>
          <a:lnRef idx="1">
            <a:schemeClr val="accent1"/>
          </a:lnRef>
          <a:fillRef idx="0">
            <a:schemeClr val="accent1"/>
          </a:fillRef>
          <a:effectRef idx="0">
            <a:schemeClr val="accent1"/>
          </a:effectRef>
          <a:fontRef idx="minor">
            <a:schemeClr val="tx1"/>
          </a:fontRef>
        </p:style>
      </p:cxnSp>
      <p:pic>
        <p:nvPicPr>
          <p:cNvPr id="1026" name="Picture 2" descr="http://www.iconshock.com/img_jpg/BETA/mail_icons/jpg/128/confirmation_ic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834" y="2232001"/>
            <a:ext cx="686894" cy="6868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encrypted-tbn0.gstatic.com/images?q=tbn:ANd9GcSgIVuFVLMvEw9Iksw78dSJfoICQOv6kJoa4yYt7kEJgs2_WDV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6364" y="2211152"/>
            <a:ext cx="657225" cy="6572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midwest-wholesale.com/media/wysiwyg/Ship_Icon.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63052" y="2205073"/>
            <a:ext cx="1009542" cy="71789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starkmedia.com/blog/wp-content/uploads/2013/09/256Px-4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21291" y="1971924"/>
            <a:ext cx="935044" cy="93504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www.globaledit.com/wp-content/uploads/2014/05/Notification-Bel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77675" y="2236954"/>
            <a:ext cx="786688" cy="57376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8"/>
          <a:stretch>
            <a:fillRect/>
          </a:stretch>
        </p:blipFill>
        <p:spPr>
          <a:xfrm>
            <a:off x="8720923" y="2202023"/>
            <a:ext cx="696034" cy="707382"/>
          </a:xfrm>
          <a:prstGeom prst="rect">
            <a:avLst/>
          </a:prstGeom>
        </p:spPr>
      </p:pic>
      <p:pic>
        <p:nvPicPr>
          <p:cNvPr id="1040" name="Picture 16" descr="https://lh6.ggpht.com/qn4tfE4CvJsN3drS_qjebee8gh_z3StfiPS92aBIEG1wFbcbupxWLpl_hoUQ8W-i9-k=w30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46727" y="2165190"/>
            <a:ext cx="713770" cy="71377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www.secretflying.com/wp-content/uploads/2014/10/EXPIRED1.gi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660710" y="2232001"/>
            <a:ext cx="904816" cy="53895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8" name="Rectangle 37"/>
          <p:cNvSpPr/>
          <p:nvPr/>
        </p:nvSpPr>
        <p:spPr>
          <a:xfrm>
            <a:off x="5020155" y="1815695"/>
            <a:ext cx="3211729" cy="15861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400" b="1" dirty="0" smtClean="0">
                <a:solidFill>
                  <a:schemeClr val="tx1"/>
                </a:solidFill>
              </a:rPr>
              <a:t>Remarketing Events</a:t>
            </a:r>
          </a:p>
          <a:p>
            <a:pPr algn="ctr"/>
            <a:endParaRPr lang="en-IN" sz="1400" b="1" dirty="0">
              <a:solidFill>
                <a:schemeClr val="tx1"/>
              </a:solidFill>
            </a:endParaRPr>
          </a:p>
          <a:p>
            <a:pPr algn="ctr"/>
            <a:endParaRPr lang="en-IN" sz="1400" b="1" dirty="0" smtClean="0">
              <a:solidFill>
                <a:schemeClr val="tx1"/>
              </a:solidFill>
            </a:endParaRPr>
          </a:p>
          <a:p>
            <a:pPr algn="ctr"/>
            <a:endParaRPr lang="en-IN" sz="1400" b="1" dirty="0">
              <a:solidFill>
                <a:schemeClr val="tx1"/>
              </a:solidFill>
            </a:endParaRPr>
          </a:p>
          <a:p>
            <a:pPr algn="ctr"/>
            <a:endParaRPr lang="en-IN" sz="1400" b="1" dirty="0" smtClean="0">
              <a:solidFill>
                <a:schemeClr val="tx1"/>
              </a:solidFill>
            </a:endParaRPr>
          </a:p>
          <a:p>
            <a:r>
              <a:rPr lang="en-IN" sz="1200" b="1" dirty="0" smtClean="0">
                <a:solidFill>
                  <a:schemeClr val="tx1"/>
                </a:solidFill>
              </a:rPr>
              <a:t>          Cart                                     New</a:t>
            </a:r>
          </a:p>
          <a:p>
            <a:r>
              <a:rPr lang="en-IN" sz="1200" b="1" dirty="0" smtClean="0">
                <a:solidFill>
                  <a:schemeClr val="tx1"/>
                </a:solidFill>
              </a:rPr>
              <a:t>  Abandonment                         Arrivals</a:t>
            </a:r>
            <a:endParaRPr lang="en-IN" sz="1200" b="1" dirty="0">
              <a:solidFill>
                <a:schemeClr val="tx1"/>
              </a:solidFill>
            </a:endParaRPr>
          </a:p>
        </p:txBody>
      </p:sp>
      <p:sp>
        <p:nvSpPr>
          <p:cNvPr id="21" name="TextBox 20"/>
          <p:cNvSpPr txBox="1"/>
          <p:nvPr/>
        </p:nvSpPr>
        <p:spPr bwMode="gray">
          <a:xfrm>
            <a:off x="211534" y="1632922"/>
            <a:ext cx="1329588" cy="1234337"/>
          </a:xfrm>
          <a:prstGeom prst="rect">
            <a:avLst/>
          </a:prstGeom>
        </p:spPr>
        <p:txBody>
          <a:bodyPr vert="horz" wrap="none" lIns="91440" tIns="45720" rIns="91440" bIns="45720" rtlCol="0" anchor="ctr">
            <a:noAutofit/>
          </a:bodyPr>
          <a:lstStyle/>
          <a:p>
            <a:pPr algn="ctr"/>
            <a:r>
              <a:rPr lang="en-IN" sz="1600" b="1" dirty="0" smtClean="0"/>
              <a:t>Event </a:t>
            </a:r>
          </a:p>
          <a:p>
            <a:pPr algn="ctr"/>
            <a:r>
              <a:rPr lang="en-IN" sz="1600" b="1" dirty="0" smtClean="0"/>
              <a:t>Triggered </a:t>
            </a:r>
          </a:p>
          <a:p>
            <a:pPr algn="ctr"/>
            <a:r>
              <a:rPr lang="en-IN" sz="1600" b="1" dirty="0" smtClean="0"/>
              <a:t>Messages</a:t>
            </a:r>
          </a:p>
        </p:txBody>
      </p:sp>
      <p:pic>
        <p:nvPicPr>
          <p:cNvPr id="1046" name="Picture 22" descr="http://orig06.deviantart.net/141a/f/2012/127/2/4/model_30_officer__s_revolver_by_kanine1134-d4yvcrx.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49937" y="2744153"/>
            <a:ext cx="687294" cy="35302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p:cNvPicPr>
            <a:picLocks noChangeAspect="1"/>
          </p:cNvPicPr>
          <p:nvPr/>
        </p:nvPicPr>
        <p:blipFill>
          <a:blip r:embed="rId12"/>
          <a:stretch>
            <a:fillRect/>
          </a:stretch>
        </p:blipFill>
        <p:spPr>
          <a:xfrm>
            <a:off x="1028752" y="2739438"/>
            <a:ext cx="540245" cy="117634"/>
          </a:xfrm>
          <a:prstGeom prst="rect">
            <a:avLst/>
          </a:prstGeom>
        </p:spPr>
      </p:pic>
      <p:pic>
        <p:nvPicPr>
          <p:cNvPr id="1048" name="Picture 24" descr="https://cdn3.iconfinder.com/data/icons/3d-glossy/512/tasks-512.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432097" y="3702972"/>
            <a:ext cx="1040923" cy="1040923"/>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http://www.proretention.com/img/ecrm-icons/ecrm-icon4.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440129" y="4527093"/>
            <a:ext cx="848380" cy="84838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http://techupdates.in/wp-content/uploads/2014/05/Spam-Logo.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443232" y="5355563"/>
            <a:ext cx="1094189" cy="1035791"/>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p:cNvSpPr txBox="1"/>
          <p:nvPr/>
        </p:nvSpPr>
        <p:spPr bwMode="gray">
          <a:xfrm>
            <a:off x="213806" y="4542174"/>
            <a:ext cx="1329588" cy="1234337"/>
          </a:xfrm>
          <a:prstGeom prst="rect">
            <a:avLst/>
          </a:prstGeom>
        </p:spPr>
        <p:txBody>
          <a:bodyPr vert="horz" wrap="none" lIns="91440" tIns="45720" rIns="91440" bIns="45720" rtlCol="0" anchor="ctr">
            <a:noAutofit/>
          </a:bodyPr>
          <a:lstStyle/>
          <a:p>
            <a:pPr algn="ctr"/>
            <a:r>
              <a:rPr lang="en-IN" sz="1600" b="1" dirty="0" smtClean="0"/>
              <a:t>Batch &amp; Blast</a:t>
            </a:r>
          </a:p>
          <a:p>
            <a:pPr algn="ctr"/>
            <a:r>
              <a:rPr lang="en-IN" sz="1600" b="1" dirty="0" smtClean="0"/>
              <a:t>Email</a:t>
            </a:r>
          </a:p>
          <a:p>
            <a:pPr algn="ctr"/>
            <a:r>
              <a:rPr lang="en-IN" sz="1600" b="1" dirty="0" smtClean="0"/>
              <a:t>Campaign</a:t>
            </a:r>
          </a:p>
        </p:txBody>
      </p:sp>
      <p:pic>
        <p:nvPicPr>
          <p:cNvPr id="1054" name="Picture 30" descr="http://exacttarget.com/blog/wp-content/uploads/2014/06/48e075dc230c3c41553c194b26a18a43.jp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201863" y="4040883"/>
            <a:ext cx="1388126" cy="207196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56" name="Picture 32" descr="http://www.webtecmedia.co.uk/uploads/1/9/9/1/19918699/6688502_orig.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553810" y="4151340"/>
            <a:ext cx="2667000" cy="1905000"/>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Arrow Connector 27"/>
          <p:cNvCxnSpPr/>
          <p:nvPr/>
        </p:nvCxnSpPr>
        <p:spPr>
          <a:xfrm>
            <a:off x="7273634" y="5201558"/>
            <a:ext cx="2881746"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7273634" y="4207939"/>
            <a:ext cx="1122221" cy="58952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7273634" y="5573256"/>
            <a:ext cx="1122221" cy="49693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3676907" y="5236931"/>
            <a:ext cx="890758"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bwMode="gray">
          <a:xfrm>
            <a:off x="8330681" y="4706906"/>
            <a:ext cx="1243753" cy="458071"/>
          </a:xfrm>
          <a:prstGeom prst="rect">
            <a:avLst/>
          </a:prstGeom>
        </p:spPr>
        <p:txBody>
          <a:bodyPr vert="horz" wrap="none" lIns="91440" tIns="45720" rIns="91440" bIns="45720" rtlCol="0" anchor="ctr">
            <a:noAutofit/>
          </a:bodyPr>
          <a:lstStyle/>
          <a:p>
            <a:r>
              <a:rPr lang="en-IN" sz="1200" b="1" dirty="0" smtClean="0"/>
              <a:t>List Creation</a:t>
            </a:r>
          </a:p>
          <a:p>
            <a:endParaRPr lang="en-IN" sz="1200" b="1" dirty="0" smtClean="0"/>
          </a:p>
        </p:txBody>
      </p:sp>
      <p:sp>
        <p:nvSpPr>
          <p:cNvPr id="65" name="TextBox 64"/>
          <p:cNvSpPr txBox="1"/>
          <p:nvPr/>
        </p:nvSpPr>
        <p:spPr bwMode="gray">
          <a:xfrm>
            <a:off x="8396159" y="6370873"/>
            <a:ext cx="1243753" cy="458071"/>
          </a:xfrm>
          <a:prstGeom prst="rect">
            <a:avLst/>
          </a:prstGeom>
        </p:spPr>
        <p:txBody>
          <a:bodyPr vert="horz" wrap="none" lIns="91440" tIns="45720" rIns="91440" bIns="45720" rtlCol="0" anchor="ctr">
            <a:noAutofit/>
          </a:bodyPr>
          <a:lstStyle/>
          <a:p>
            <a:r>
              <a:rPr lang="en-IN" sz="1200" b="1" dirty="0" smtClean="0"/>
              <a:t>Deliverability</a:t>
            </a:r>
          </a:p>
          <a:p>
            <a:endParaRPr lang="en-IN" sz="1200" b="1" dirty="0" smtClean="0"/>
          </a:p>
        </p:txBody>
      </p:sp>
      <p:sp>
        <p:nvSpPr>
          <p:cNvPr id="66" name="TextBox 65"/>
          <p:cNvSpPr txBox="1"/>
          <p:nvPr/>
        </p:nvSpPr>
        <p:spPr bwMode="gray">
          <a:xfrm>
            <a:off x="10267297" y="5470805"/>
            <a:ext cx="1243753" cy="458071"/>
          </a:xfrm>
          <a:prstGeom prst="rect">
            <a:avLst/>
          </a:prstGeom>
        </p:spPr>
        <p:txBody>
          <a:bodyPr vert="horz" wrap="none" lIns="91440" tIns="45720" rIns="91440" bIns="45720" rtlCol="0" anchor="ctr">
            <a:noAutofit/>
          </a:bodyPr>
          <a:lstStyle/>
          <a:p>
            <a:r>
              <a:rPr lang="en-IN" sz="1200" b="1" dirty="0" smtClean="0"/>
              <a:t>   Customer</a:t>
            </a:r>
          </a:p>
          <a:p>
            <a:r>
              <a:rPr lang="en-IN" sz="1200" b="1" dirty="0" smtClean="0"/>
              <a:t>Segmentation</a:t>
            </a:r>
          </a:p>
          <a:p>
            <a:endParaRPr lang="en-IN" sz="1200" b="1" dirty="0" smtClean="0"/>
          </a:p>
        </p:txBody>
      </p:sp>
      <p:sp>
        <p:nvSpPr>
          <p:cNvPr id="67" name="TextBox 66"/>
          <p:cNvSpPr txBox="1"/>
          <p:nvPr/>
        </p:nvSpPr>
        <p:spPr bwMode="gray">
          <a:xfrm>
            <a:off x="2239635" y="6139873"/>
            <a:ext cx="1312582" cy="458071"/>
          </a:xfrm>
          <a:prstGeom prst="rect">
            <a:avLst/>
          </a:prstGeom>
        </p:spPr>
        <p:txBody>
          <a:bodyPr vert="horz" wrap="none" lIns="91440" tIns="45720" rIns="91440" bIns="45720" rtlCol="0" anchor="ctr">
            <a:noAutofit/>
          </a:bodyPr>
          <a:lstStyle/>
          <a:p>
            <a:r>
              <a:rPr lang="en-IN" sz="1200" b="1" dirty="0" smtClean="0"/>
              <a:t>Email Designing</a:t>
            </a:r>
          </a:p>
          <a:p>
            <a:endParaRPr lang="en-IN" sz="1200" b="1" dirty="0" smtClean="0"/>
          </a:p>
        </p:txBody>
      </p:sp>
      <p:sp>
        <p:nvSpPr>
          <p:cNvPr id="34" name="Rectangle 33"/>
          <p:cNvSpPr/>
          <p:nvPr/>
        </p:nvSpPr>
        <p:spPr>
          <a:xfrm>
            <a:off x="8069221" y="6659159"/>
            <a:ext cx="4194221" cy="246221"/>
          </a:xfrm>
          <a:prstGeom prst="rect">
            <a:avLst/>
          </a:prstGeom>
        </p:spPr>
        <p:txBody>
          <a:bodyPr wrap="square">
            <a:spAutoFit/>
          </a:bodyPr>
          <a:lstStyle/>
          <a:p>
            <a:pPr>
              <a:spcAft>
                <a:spcPts val="0"/>
              </a:spcAft>
            </a:pPr>
            <a:r>
              <a:rPr lang="en-IN" sz="1000" dirty="0" smtClean="0">
                <a:solidFill>
                  <a:schemeClr val="tx2">
                    <a:lumMod val="60000"/>
                    <a:lumOff val="40000"/>
                  </a:schemeClr>
                </a:solidFill>
                <a:latin typeface="Calibri" panose="020F0502020204030204" pitchFamily="34" charset="0"/>
                <a:ea typeface="Calibri" panose="020F0502020204030204" pitchFamily="34" charset="0"/>
                <a:cs typeface="Times New Roman" panose="02020603050405020304" pitchFamily="18" charset="0"/>
              </a:rPr>
              <a:t>Confidential Property of  </a:t>
            </a:r>
            <a:r>
              <a:rPr lang="en-IN" sz="1000" dirty="0">
                <a:solidFill>
                  <a:schemeClr val="tx2">
                    <a:lumMod val="60000"/>
                    <a:lumOff val="40000"/>
                  </a:schemeClr>
                </a:solidFill>
                <a:latin typeface="Calibri" panose="020F0502020204030204" pitchFamily="34" charset="0"/>
                <a:ea typeface="Calibri" panose="020F0502020204030204" pitchFamily="34" charset="0"/>
                <a:cs typeface="Times New Roman" panose="02020603050405020304" pitchFamily="18" charset="0"/>
              </a:rPr>
              <a:t>Consumer Analytics Division, Tata Industries </a:t>
            </a:r>
            <a:r>
              <a:rPr lang="en-IN" sz="1000" dirty="0" smtClean="0">
                <a:solidFill>
                  <a:schemeClr val="tx2">
                    <a:lumMod val="60000"/>
                    <a:lumOff val="40000"/>
                  </a:schemeClr>
                </a:solidFill>
                <a:latin typeface="Calibri" panose="020F0502020204030204" pitchFamily="34" charset="0"/>
                <a:ea typeface="Calibri" panose="020F0502020204030204" pitchFamily="34" charset="0"/>
                <a:cs typeface="Times New Roman" panose="02020603050405020304" pitchFamily="18" charset="0"/>
              </a:rPr>
              <a:t>Limited</a:t>
            </a:r>
            <a:endParaRPr lang="en-IN" sz="1000" dirty="0">
              <a:solidFill>
                <a:schemeClr val="tx2">
                  <a:lumMod val="60000"/>
                  <a:lumOff val="40000"/>
                </a:schemeClr>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32553506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857" y="433287"/>
            <a:ext cx="9785683" cy="706964"/>
          </a:xfrm>
        </p:spPr>
        <p:txBody>
          <a:bodyPr/>
          <a:lstStyle/>
          <a:p>
            <a:r>
              <a:rPr lang="en-US" dirty="0" smtClean="0"/>
              <a:t>Email based campaigns</a:t>
            </a:r>
            <a:endParaRPr lang="en-IN" dirty="0"/>
          </a:p>
        </p:txBody>
      </p:sp>
      <p:cxnSp>
        <p:nvCxnSpPr>
          <p:cNvPr id="6" name="Straight Connector 5"/>
          <p:cNvCxnSpPr/>
          <p:nvPr/>
        </p:nvCxnSpPr>
        <p:spPr>
          <a:xfrm>
            <a:off x="566857" y="1254517"/>
            <a:ext cx="11116101" cy="0"/>
          </a:xfrm>
          <a:prstGeom prst="line">
            <a:avLst/>
          </a:prstGeom>
          <a:ln w="28575">
            <a:solidFill>
              <a:srgbClr val="1C5785"/>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D57F1E4F-1CFF-5643-939E-217C01CDF565}" type="slidenum">
              <a:rPr lang="en-US" smtClean="0"/>
              <a:pPr/>
              <a:t>28</a:t>
            </a:fld>
            <a:endParaRPr lang="en-US" dirty="0"/>
          </a:p>
        </p:txBody>
      </p:sp>
      <p:pic>
        <p:nvPicPr>
          <p:cNvPr id="8" name="Picture 7"/>
          <p:cNvPicPr>
            <a:picLocks noChangeAspect="1"/>
          </p:cNvPicPr>
          <p:nvPr/>
        </p:nvPicPr>
        <p:blipFill>
          <a:blip r:embed="rId3"/>
          <a:stretch>
            <a:fillRect/>
          </a:stretch>
        </p:blipFill>
        <p:spPr>
          <a:xfrm>
            <a:off x="7172311" y="2134208"/>
            <a:ext cx="3800116" cy="4410297"/>
          </a:xfrm>
          <a:prstGeom prst="rect">
            <a:avLst/>
          </a:prstGeom>
          <a:ln>
            <a:noFill/>
          </a:ln>
          <a:effectLst>
            <a:outerShdw blurRad="190500" algn="tl" rotWithShape="0">
              <a:srgbClr val="000000">
                <a:alpha val="70000"/>
              </a:srgbClr>
            </a:outerShdw>
          </a:effectLst>
        </p:spPr>
      </p:pic>
      <p:pic>
        <p:nvPicPr>
          <p:cNvPr id="9" name="Picture 8"/>
          <p:cNvPicPr>
            <a:picLocks noChangeAspect="1"/>
          </p:cNvPicPr>
          <p:nvPr/>
        </p:nvPicPr>
        <p:blipFill>
          <a:blip r:embed="rId4"/>
          <a:stretch>
            <a:fillRect/>
          </a:stretch>
        </p:blipFill>
        <p:spPr>
          <a:xfrm>
            <a:off x="1447992" y="1929482"/>
            <a:ext cx="4240114" cy="4710127"/>
          </a:xfrm>
          <a:prstGeom prst="rect">
            <a:avLst/>
          </a:prstGeom>
          <a:ln>
            <a:noFill/>
          </a:ln>
          <a:effectLst>
            <a:outerShdw blurRad="190500" algn="tl" rotWithShape="0">
              <a:srgbClr val="000000">
                <a:alpha val="70000"/>
              </a:srgbClr>
            </a:outerShdw>
          </a:effectLst>
        </p:spPr>
      </p:pic>
      <p:pic>
        <p:nvPicPr>
          <p:cNvPr id="10" name="Picture 9"/>
          <p:cNvPicPr>
            <a:picLocks noChangeAspect="1"/>
          </p:cNvPicPr>
          <p:nvPr/>
        </p:nvPicPr>
        <p:blipFill>
          <a:blip r:embed="rId5"/>
          <a:stretch>
            <a:fillRect/>
          </a:stretch>
        </p:blipFill>
        <p:spPr>
          <a:xfrm>
            <a:off x="4773145" y="6136458"/>
            <a:ext cx="914961" cy="315783"/>
          </a:xfrm>
          <a:prstGeom prst="rect">
            <a:avLst/>
          </a:prstGeom>
        </p:spPr>
      </p:pic>
      <p:sp>
        <p:nvSpPr>
          <p:cNvPr id="11" name="Rounded Rectangle 10"/>
          <p:cNvSpPr/>
          <p:nvPr/>
        </p:nvSpPr>
        <p:spPr>
          <a:xfrm>
            <a:off x="887506" y="3221318"/>
            <a:ext cx="5123329" cy="712694"/>
          </a:xfrm>
          <a:prstGeom prst="roundRect">
            <a:avLst/>
          </a:prstGeom>
          <a:noFill/>
          <a:ln w="28575">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ounded Rectangle 39"/>
          <p:cNvSpPr/>
          <p:nvPr/>
        </p:nvSpPr>
        <p:spPr>
          <a:xfrm>
            <a:off x="2393576" y="6136458"/>
            <a:ext cx="2161257" cy="503151"/>
          </a:xfrm>
          <a:prstGeom prst="roundRect">
            <a:avLst/>
          </a:prstGeom>
          <a:noFill/>
          <a:ln w="28575">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ounded Rectangle 40"/>
          <p:cNvSpPr/>
          <p:nvPr/>
        </p:nvSpPr>
        <p:spPr>
          <a:xfrm>
            <a:off x="960157" y="5160306"/>
            <a:ext cx="5123329" cy="645151"/>
          </a:xfrm>
          <a:prstGeom prst="roundRect">
            <a:avLst/>
          </a:prstGeom>
          <a:noFill/>
          <a:ln w="28575">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ounded Rectangle 41"/>
          <p:cNvSpPr/>
          <p:nvPr/>
        </p:nvSpPr>
        <p:spPr>
          <a:xfrm>
            <a:off x="6773768" y="2705625"/>
            <a:ext cx="4416971" cy="645151"/>
          </a:xfrm>
          <a:prstGeom prst="roundRect">
            <a:avLst/>
          </a:prstGeom>
          <a:noFill/>
          <a:ln w="28575">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bwMode="gray">
          <a:xfrm>
            <a:off x="1788458" y="1370065"/>
            <a:ext cx="3321424" cy="376424"/>
          </a:xfrm>
          <a:prstGeom prst="rect">
            <a:avLst/>
          </a:prstGeom>
        </p:spPr>
        <p:txBody>
          <a:bodyPr vert="horz" wrap="square" lIns="91440" tIns="45720" rIns="91440" bIns="45720" rtlCol="0" anchor="ctr">
            <a:noAutofit/>
          </a:bodyPr>
          <a:lstStyle/>
          <a:p>
            <a:pPr algn="ctr"/>
            <a:r>
              <a:rPr lang="en-IN" sz="1400" b="1" dirty="0" smtClean="0">
                <a:solidFill>
                  <a:schemeClr val="accent4">
                    <a:lumMod val="75000"/>
                  </a:schemeClr>
                </a:solidFill>
              </a:rPr>
              <a:t>Personalized Email campaign with a message to cross-sell by Spotify </a:t>
            </a:r>
            <a:endParaRPr lang="en-IN" sz="1400" b="1" dirty="0" smtClean="0">
              <a:solidFill>
                <a:schemeClr val="accent4">
                  <a:lumMod val="75000"/>
                </a:schemeClr>
              </a:solidFill>
            </a:endParaRPr>
          </a:p>
        </p:txBody>
      </p:sp>
      <p:sp>
        <p:nvSpPr>
          <p:cNvPr id="46" name="TextBox 45"/>
          <p:cNvSpPr txBox="1"/>
          <p:nvPr/>
        </p:nvSpPr>
        <p:spPr bwMode="gray">
          <a:xfrm>
            <a:off x="6743023" y="1305965"/>
            <a:ext cx="4051114" cy="554025"/>
          </a:xfrm>
          <a:prstGeom prst="rect">
            <a:avLst/>
          </a:prstGeom>
        </p:spPr>
        <p:txBody>
          <a:bodyPr vert="horz" wrap="square" lIns="91440" tIns="45720" rIns="91440" bIns="45720" rtlCol="0" anchor="ctr">
            <a:noAutofit/>
          </a:bodyPr>
          <a:lstStyle/>
          <a:p>
            <a:pPr algn="ctr"/>
            <a:r>
              <a:rPr lang="en-IN" sz="1400" b="1" dirty="0" smtClean="0">
                <a:solidFill>
                  <a:schemeClr val="accent4">
                    <a:lumMod val="75000"/>
                  </a:schemeClr>
                </a:solidFill>
              </a:rPr>
              <a:t>Personalized Recommendation based on user interest by Pinterest </a:t>
            </a:r>
            <a:endParaRPr lang="en-IN" sz="1400" b="1" dirty="0" smtClean="0">
              <a:solidFill>
                <a:schemeClr val="accent4">
                  <a:lumMod val="75000"/>
                </a:schemeClr>
              </a:solidFill>
            </a:endParaRPr>
          </a:p>
        </p:txBody>
      </p:sp>
    </p:spTree>
    <p:extLst>
      <p:ext uri="{BB962C8B-B14F-4D97-AF65-F5344CB8AC3E}">
        <p14:creationId xmlns:p14="http://schemas.microsoft.com/office/powerpoint/2010/main" val="29104484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a:t>
            </a:r>
            <a:r>
              <a:rPr lang="en-US" dirty="0" smtClean="0"/>
              <a:t>Study -  </a:t>
            </a:r>
            <a:r>
              <a:rPr lang="en-US" b="1" dirty="0" smtClean="0"/>
              <a:t>Social Redemption Campaign  </a:t>
            </a:r>
            <a:r>
              <a:rPr lang="en-IN" b="1" dirty="0" smtClean="0"/>
              <a:t> </a:t>
            </a:r>
            <a:endParaRPr lang="en-US" b="1" dirty="0"/>
          </a:p>
        </p:txBody>
      </p:sp>
      <p:sp>
        <p:nvSpPr>
          <p:cNvPr id="3" name="Slide Number Placeholder 2"/>
          <p:cNvSpPr>
            <a:spLocks noGrp="1"/>
          </p:cNvSpPr>
          <p:nvPr>
            <p:ph type="sldNum" sz="quarter" idx="12"/>
          </p:nvPr>
        </p:nvSpPr>
        <p:spPr/>
        <p:txBody>
          <a:bodyPr/>
          <a:lstStyle/>
          <a:p>
            <a:fld id="{D57F1E4F-1CFF-5643-939E-217C01CDF565}" type="slidenum">
              <a:rPr lang="en-US" smtClean="0">
                <a:solidFill>
                  <a:srgbClr val="0E5580"/>
                </a:solidFill>
              </a:rPr>
              <a:pPr/>
              <a:t>29</a:t>
            </a:fld>
            <a:endParaRPr lang="en-US" dirty="0">
              <a:solidFill>
                <a:srgbClr val="0E5580"/>
              </a:solidFill>
            </a:endParaRPr>
          </a:p>
        </p:txBody>
      </p:sp>
      <p:sp>
        <p:nvSpPr>
          <p:cNvPr id="4" name="Text Placeholder 3"/>
          <p:cNvSpPr>
            <a:spLocks noGrp="1"/>
          </p:cNvSpPr>
          <p:nvPr>
            <p:ph type="body" sz="quarter" idx="13"/>
          </p:nvPr>
        </p:nvSpPr>
        <p:spPr/>
        <p:txBody>
          <a:bodyPr>
            <a:normAutofit fontScale="92500" lnSpcReduction="10000"/>
          </a:bodyPr>
          <a:lstStyle/>
          <a:p>
            <a:r>
              <a:rPr lang="en-US" dirty="0" smtClean="0"/>
              <a:t>Budweiser’s campaign ‘Buds for Buds’ used Facebook’s ability to share moments with friends. It generated awareness and increased offline sales for Budweiser.</a:t>
            </a:r>
            <a:endParaRPr lang="en-US" dirty="0"/>
          </a:p>
        </p:txBody>
      </p:sp>
      <p:sp>
        <p:nvSpPr>
          <p:cNvPr id="6" name="TextBox 5"/>
          <p:cNvSpPr txBox="1"/>
          <p:nvPr/>
        </p:nvSpPr>
        <p:spPr bwMode="gray">
          <a:xfrm>
            <a:off x="6091519" y="3747548"/>
            <a:ext cx="5550010" cy="1097988"/>
          </a:xfrm>
          <a:prstGeom prst="rect">
            <a:avLst/>
          </a:prstGeom>
          <a:solidFill>
            <a:schemeClr val="tx2">
              <a:lumMod val="20000"/>
              <a:lumOff val="80000"/>
            </a:schemeClr>
          </a:solidFill>
        </p:spPr>
        <p:txBody>
          <a:bodyPr vert="horz" wrap="square" lIns="91440" tIns="45720" rIns="91440" bIns="45720" rtlCol="0" anchor="ctr">
            <a:noAutofit/>
          </a:bodyPr>
          <a:lstStyle/>
          <a:p>
            <a:r>
              <a:rPr lang="en-IN" sz="1600" b="1" dirty="0" smtClean="0"/>
              <a:t>Campaign Idea </a:t>
            </a:r>
            <a:r>
              <a:rPr lang="en-IN" sz="1600" dirty="0" smtClean="0"/>
              <a:t>: </a:t>
            </a:r>
            <a:r>
              <a:rPr lang="en-IN" sz="1600" dirty="0"/>
              <a:t>The beer brand targeted people with friends in </a:t>
            </a:r>
            <a:r>
              <a:rPr lang="en-IN" sz="1600" dirty="0" smtClean="0"/>
              <a:t>US </a:t>
            </a:r>
            <a:r>
              <a:rPr lang="en-IN" sz="1600" dirty="0"/>
              <a:t>with a promotion to buy a friend a </a:t>
            </a:r>
            <a:r>
              <a:rPr lang="en-IN" sz="1600" dirty="0" smtClean="0"/>
              <a:t>beer</a:t>
            </a:r>
            <a:r>
              <a:rPr lang="en-IN" sz="1600" dirty="0"/>
              <a:t> with a redeemable receipt at a local bar</a:t>
            </a:r>
            <a:endParaRPr lang="en-IN" sz="1600" dirty="0"/>
          </a:p>
        </p:txBody>
      </p:sp>
      <p:sp>
        <p:nvSpPr>
          <p:cNvPr id="8" name="TextBox 7"/>
          <p:cNvSpPr txBox="1"/>
          <p:nvPr/>
        </p:nvSpPr>
        <p:spPr bwMode="gray">
          <a:xfrm>
            <a:off x="6091519" y="2025916"/>
            <a:ext cx="5550010" cy="601346"/>
          </a:xfrm>
          <a:prstGeom prst="rect">
            <a:avLst/>
          </a:prstGeom>
          <a:solidFill>
            <a:schemeClr val="tx2">
              <a:lumMod val="20000"/>
              <a:lumOff val="80000"/>
            </a:schemeClr>
          </a:solidFill>
        </p:spPr>
        <p:txBody>
          <a:bodyPr vert="horz" wrap="square" lIns="91440" tIns="45720" rIns="91440" bIns="45720" rtlCol="0" anchor="ctr">
            <a:noAutofit/>
          </a:bodyPr>
          <a:lstStyle/>
          <a:p>
            <a:r>
              <a:rPr lang="en-IN" sz="1600" b="1" dirty="0" smtClean="0"/>
              <a:t>Business Goal </a:t>
            </a:r>
            <a:r>
              <a:rPr lang="en-IN" sz="1600" dirty="0" smtClean="0"/>
              <a:t>: </a:t>
            </a:r>
            <a:r>
              <a:rPr lang="en-IN" sz="1600" dirty="0"/>
              <a:t>Awareness, </a:t>
            </a:r>
            <a:r>
              <a:rPr lang="en-IN" sz="1600" dirty="0"/>
              <a:t>d</a:t>
            </a:r>
            <a:r>
              <a:rPr lang="en-IN" sz="1600" dirty="0" smtClean="0"/>
              <a:t>rive </a:t>
            </a:r>
            <a:r>
              <a:rPr lang="en-IN" sz="1600" dirty="0"/>
              <a:t>traffic online and </a:t>
            </a:r>
            <a:r>
              <a:rPr lang="en-IN" sz="1600" dirty="0" smtClean="0"/>
              <a:t>offline, and  Sales</a:t>
            </a:r>
            <a:r>
              <a:rPr lang="en-IN" sz="1600" dirty="0"/>
              <a:t>.</a:t>
            </a:r>
            <a:endParaRPr lang="en-IN" sz="1600" dirty="0" smtClean="0"/>
          </a:p>
        </p:txBody>
      </p:sp>
      <p:sp>
        <p:nvSpPr>
          <p:cNvPr id="10" name="TextBox 9"/>
          <p:cNvSpPr txBox="1"/>
          <p:nvPr/>
        </p:nvSpPr>
        <p:spPr bwMode="gray">
          <a:xfrm>
            <a:off x="6096269" y="5226847"/>
            <a:ext cx="5628427" cy="1191079"/>
          </a:xfrm>
          <a:prstGeom prst="rect">
            <a:avLst/>
          </a:prstGeom>
          <a:solidFill>
            <a:schemeClr val="tx2">
              <a:lumMod val="20000"/>
              <a:lumOff val="80000"/>
            </a:schemeClr>
          </a:solidFill>
        </p:spPr>
        <p:txBody>
          <a:bodyPr vert="horz" wrap="square" lIns="91440" tIns="45720" rIns="91440" bIns="45720" rtlCol="0" anchor="ctr">
            <a:noAutofit/>
          </a:bodyPr>
          <a:lstStyle/>
          <a:p>
            <a:r>
              <a:rPr lang="en-IN" sz="1600" b="1" dirty="0" smtClean="0"/>
              <a:t>Result </a:t>
            </a:r>
            <a:r>
              <a:rPr lang="en-IN" sz="1600" dirty="0" smtClean="0"/>
              <a:t>: </a:t>
            </a:r>
            <a:r>
              <a:rPr lang="en-IN" sz="1600" dirty="0"/>
              <a:t>23 million earned media impressions and a threefold in-bar sales lift from consumers who spent more than the value of the first beer when redeeming their coupon</a:t>
            </a:r>
            <a:endParaRPr lang="en-IN" sz="1600" dirty="0" smtClean="0"/>
          </a:p>
        </p:txBody>
      </p:sp>
      <p:sp>
        <p:nvSpPr>
          <p:cNvPr id="13" name="TextBox 12"/>
          <p:cNvSpPr txBox="1"/>
          <p:nvPr/>
        </p:nvSpPr>
        <p:spPr bwMode="gray">
          <a:xfrm>
            <a:off x="6091519" y="2876147"/>
            <a:ext cx="5550010" cy="490091"/>
          </a:xfrm>
          <a:prstGeom prst="rect">
            <a:avLst/>
          </a:prstGeom>
          <a:solidFill>
            <a:schemeClr val="tx2">
              <a:lumMod val="20000"/>
              <a:lumOff val="80000"/>
            </a:schemeClr>
          </a:solidFill>
        </p:spPr>
        <p:txBody>
          <a:bodyPr vert="horz" wrap="square" lIns="91440" tIns="45720" rIns="91440" bIns="45720" rtlCol="0" anchor="ctr">
            <a:noAutofit/>
          </a:bodyPr>
          <a:lstStyle/>
          <a:p>
            <a:r>
              <a:rPr lang="en-IN" sz="1600" b="1" dirty="0" smtClean="0"/>
              <a:t>Social Platform Used </a:t>
            </a:r>
            <a:r>
              <a:rPr lang="en-IN" sz="1600" dirty="0" smtClean="0"/>
              <a:t>: Facebook Mobile App </a:t>
            </a:r>
          </a:p>
        </p:txBody>
      </p:sp>
      <p:cxnSp>
        <p:nvCxnSpPr>
          <p:cNvPr id="15" name="Straight Connector 14"/>
          <p:cNvCxnSpPr/>
          <p:nvPr/>
        </p:nvCxnSpPr>
        <p:spPr>
          <a:xfrm>
            <a:off x="492696" y="1761091"/>
            <a:ext cx="11232000" cy="1971"/>
          </a:xfrm>
          <a:prstGeom prst="line">
            <a:avLst/>
          </a:prstGeom>
          <a:ln w="28575">
            <a:solidFill>
              <a:srgbClr val="1C5785"/>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2"/>
          <a:stretch>
            <a:fillRect/>
          </a:stretch>
        </p:blipFill>
        <p:spPr>
          <a:xfrm>
            <a:off x="629984" y="1991590"/>
            <a:ext cx="5200090" cy="4315201"/>
          </a:xfrm>
          <a:prstGeom prst="rect">
            <a:avLst/>
          </a:prstGeom>
        </p:spPr>
      </p:pic>
      <p:sp>
        <p:nvSpPr>
          <p:cNvPr id="17" name="Rectangle 16"/>
          <p:cNvSpPr/>
          <p:nvPr/>
        </p:nvSpPr>
        <p:spPr>
          <a:xfrm>
            <a:off x="1475243" y="6343177"/>
            <a:ext cx="3082398" cy="369332"/>
          </a:xfrm>
          <a:prstGeom prst="rect">
            <a:avLst/>
          </a:prstGeom>
        </p:spPr>
        <p:txBody>
          <a:bodyPr wrap="square">
            <a:spAutoFit/>
          </a:bodyPr>
          <a:lstStyle/>
          <a:p>
            <a:r>
              <a:rPr lang="en-IN" dirty="0">
                <a:hlinkClick r:id="rId3"/>
              </a:rPr>
              <a:t>http://</a:t>
            </a:r>
            <a:r>
              <a:rPr lang="en-IN" dirty="0" smtClean="0">
                <a:hlinkClick r:id="rId3"/>
              </a:rPr>
              <a:t>bcove.me/xdrjtoek</a:t>
            </a:r>
            <a:endParaRPr lang="en-IN" dirty="0" smtClean="0"/>
          </a:p>
        </p:txBody>
      </p:sp>
    </p:spTree>
    <p:extLst>
      <p:ext uri="{BB962C8B-B14F-4D97-AF65-F5344CB8AC3E}">
        <p14:creationId xmlns:p14="http://schemas.microsoft.com/office/powerpoint/2010/main" val="42038535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Potential of Digital Data</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solidFill>
                  <a:srgbClr val="0E5580"/>
                </a:solidFill>
              </a:rPr>
              <a:pPr/>
              <a:t>3</a:t>
            </a:fld>
            <a:endParaRPr lang="en-US" dirty="0">
              <a:solidFill>
                <a:srgbClr val="0E5580"/>
              </a:solidFill>
            </a:endParaRPr>
          </a:p>
        </p:txBody>
      </p:sp>
      <p:sp>
        <p:nvSpPr>
          <p:cNvPr id="4" name="Text Placeholder 3"/>
          <p:cNvSpPr>
            <a:spLocks noGrp="1"/>
          </p:cNvSpPr>
          <p:nvPr>
            <p:ph type="body" sz="quarter" idx="13"/>
          </p:nvPr>
        </p:nvSpPr>
        <p:spPr/>
        <p:txBody>
          <a:bodyPr>
            <a:normAutofit fontScale="92500" lnSpcReduction="10000"/>
          </a:bodyPr>
          <a:lstStyle/>
          <a:p>
            <a:r>
              <a:rPr lang="en-US" dirty="0" smtClean="0"/>
              <a:t>While gathering offline data has its own challenges, the Digital footprints that visitors leave are relatively easier to capture, unleashing a world of possibilities</a:t>
            </a:r>
            <a:endParaRPr lang="en-US" dirty="0"/>
          </a:p>
        </p:txBody>
      </p:sp>
      <p:cxnSp>
        <p:nvCxnSpPr>
          <p:cNvPr id="10" name="Straight Connector 9"/>
          <p:cNvCxnSpPr/>
          <p:nvPr/>
        </p:nvCxnSpPr>
        <p:spPr>
          <a:xfrm>
            <a:off x="514069" y="1783485"/>
            <a:ext cx="11183640" cy="0"/>
          </a:xfrm>
          <a:prstGeom prst="line">
            <a:avLst/>
          </a:prstGeom>
          <a:ln w="28575">
            <a:solidFill>
              <a:srgbClr val="1C5785"/>
            </a:solidFill>
          </a:ln>
        </p:spPr>
        <p:style>
          <a:lnRef idx="1">
            <a:schemeClr val="accent1"/>
          </a:lnRef>
          <a:fillRef idx="0">
            <a:schemeClr val="accent1"/>
          </a:fillRef>
          <a:effectRef idx="0">
            <a:schemeClr val="accent1"/>
          </a:effectRef>
          <a:fontRef idx="minor">
            <a:schemeClr val="tx1"/>
          </a:fontRef>
        </p:style>
      </p:cxnSp>
      <p:pic>
        <p:nvPicPr>
          <p:cNvPr id="4102" name="Picture 6" descr="http://asteriskonline.ca/wp-content/uploads/2014/10/couple-earning-rewards-with-assiniboine-credit-union-masterca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357" y="2096199"/>
            <a:ext cx="3765496" cy="251212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514069" y="4905074"/>
            <a:ext cx="3779784" cy="144134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smtClean="0">
                <a:solidFill>
                  <a:srgbClr val="002060"/>
                </a:solidFill>
              </a:rPr>
              <a:t>An offline purchase captures:</a:t>
            </a:r>
          </a:p>
          <a:p>
            <a:pPr marL="342900" indent="-342900">
              <a:buAutoNum type="arabicPeriod"/>
            </a:pPr>
            <a:r>
              <a:rPr lang="en-US" sz="1500" dirty="0" smtClean="0">
                <a:solidFill>
                  <a:srgbClr val="002060"/>
                </a:solidFill>
              </a:rPr>
              <a:t>Transaction details (products, value)</a:t>
            </a:r>
          </a:p>
          <a:p>
            <a:pPr marL="342900" indent="-342900">
              <a:buAutoNum type="arabicPeriod"/>
            </a:pPr>
            <a:r>
              <a:rPr lang="en-US" sz="1500" dirty="0" smtClean="0">
                <a:solidFill>
                  <a:srgbClr val="002060"/>
                </a:solidFill>
              </a:rPr>
              <a:t>Demographics (Name, Age etc. if a Loyalty Customer) </a:t>
            </a:r>
            <a:endParaRPr lang="en-US" sz="1500" dirty="0">
              <a:solidFill>
                <a:srgbClr val="002060"/>
              </a:solidFill>
            </a:endParaRPr>
          </a:p>
        </p:txBody>
      </p:sp>
      <p:sp>
        <p:nvSpPr>
          <p:cNvPr id="17" name="Rectangle 16"/>
          <p:cNvSpPr/>
          <p:nvPr/>
        </p:nvSpPr>
        <p:spPr>
          <a:xfrm>
            <a:off x="4525505" y="4905074"/>
            <a:ext cx="7439187" cy="144134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smtClean="0">
                <a:solidFill>
                  <a:srgbClr val="002060"/>
                </a:solidFill>
              </a:rPr>
              <a:t>An online visit or purchase on your website has the potential to capture :</a:t>
            </a:r>
          </a:p>
          <a:p>
            <a:pPr marL="342900" indent="-342900">
              <a:buAutoNum type="arabicPeriod"/>
            </a:pPr>
            <a:r>
              <a:rPr lang="en-US" sz="1500" dirty="0" smtClean="0">
                <a:solidFill>
                  <a:srgbClr val="002060"/>
                </a:solidFill>
              </a:rPr>
              <a:t>Which products were “considered”</a:t>
            </a:r>
          </a:p>
          <a:p>
            <a:pPr marL="342900" indent="-342900">
              <a:buAutoNum type="arabicPeriod"/>
            </a:pPr>
            <a:r>
              <a:rPr lang="en-US" sz="1500" dirty="0" smtClean="0">
                <a:solidFill>
                  <a:srgbClr val="002060"/>
                </a:solidFill>
              </a:rPr>
              <a:t>What were the pages visited just before the purchase was triggered?</a:t>
            </a:r>
          </a:p>
          <a:p>
            <a:pPr marL="342900" indent="-342900">
              <a:buAutoNum type="arabicPeriod"/>
            </a:pPr>
            <a:r>
              <a:rPr lang="en-US" sz="1500" dirty="0" smtClean="0">
                <a:solidFill>
                  <a:srgbClr val="002060"/>
                </a:solidFill>
              </a:rPr>
              <a:t>Demographics (Name, Age etc. if the customer logs in)</a:t>
            </a:r>
          </a:p>
          <a:p>
            <a:pPr marL="342900" indent="-342900">
              <a:buAutoNum type="arabicPeriod"/>
            </a:pPr>
            <a:r>
              <a:rPr lang="en-US" sz="1500" dirty="0" smtClean="0">
                <a:solidFill>
                  <a:srgbClr val="002060"/>
                </a:solidFill>
              </a:rPr>
              <a:t>Transaction Details (products, value)</a:t>
            </a:r>
            <a:endParaRPr lang="en-US" sz="1500" dirty="0">
              <a:solidFill>
                <a:srgbClr val="002060"/>
              </a:solidFill>
            </a:endParaRPr>
          </a:p>
        </p:txBody>
      </p:sp>
      <p:pic>
        <p:nvPicPr>
          <p:cNvPr id="4104" name="Picture 8" descr="http://injectable-steroids.page4.me/purchase-onlin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6947" y="2096199"/>
            <a:ext cx="3342071" cy="2512124"/>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p:cNvSpPr/>
          <p:nvPr/>
        </p:nvSpPr>
        <p:spPr>
          <a:xfrm>
            <a:off x="8121112" y="3022169"/>
            <a:ext cx="449451" cy="743919"/>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8732657" y="1952786"/>
            <a:ext cx="3394129" cy="14413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rgbClr val="002060"/>
                </a:solidFill>
              </a:rPr>
              <a:t>Data that can be captured is the equivalent of having foot sensors and facial recognition in your stores</a:t>
            </a:r>
            <a:endParaRPr lang="en-US" dirty="0">
              <a:solidFill>
                <a:srgbClr val="002060"/>
              </a:solidFill>
            </a:endParaRPr>
          </a:p>
        </p:txBody>
      </p:sp>
      <p:pic>
        <p:nvPicPr>
          <p:cNvPr id="4110" name="Picture 14" descr="http://www.consumerreports.org/content/cro/en/consumer-reports-magazine/z2016/February/facial-recognition-who-is-tracking-you-in-public/jcr:content/hero-image-par.img.md.20151230T070622065050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32657" y="3337795"/>
            <a:ext cx="3083744" cy="1305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88410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t>An Integrated View of </a:t>
            </a:r>
            <a:br>
              <a:rPr lang="en-US" dirty="0" smtClean="0"/>
            </a:br>
            <a:r>
              <a:rPr lang="en-US" dirty="0" smtClean="0"/>
              <a:t>Customer Behaviour</a:t>
            </a:r>
            <a:endParaRPr lang="en-US" dirty="0"/>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solidFill>
                  <a:srgbClr val="0E5580"/>
                </a:solidFill>
              </a:rPr>
              <a:pPr/>
              <a:t>30</a:t>
            </a:fld>
            <a:endParaRPr lang="en-US" dirty="0">
              <a:solidFill>
                <a:srgbClr val="0E5580"/>
              </a:solidFill>
            </a:endParaRPr>
          </a:p>
        </p:txBody>
      </p:sp>
    </p:spTree>
    <p:extLst>
      <p:ext uri="{BB962C8B-B14F-4D97-AF65-F5344CB8AC3E}">
        <p14:creationId xmlns:p14="http://schemas.microsoft.com/office/powerpoint/2010/main" val="8686721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Power of Digital is exponential when combined with offline data</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solidFill>
                  <a:srgbClr val="0E5580"/>
                </a:solidFill>
              </a:rPr>
              <a:pPr/>
              <a:t>31</a:t>
            </a:fld>
            <a:endParaRPr lang="en-US" dirty="0">
              <a:solidFill>
                <a:srgbClr val="0E5580"/>
              </a:solidFill>
            </a:endParaRPr>
          </a:p>
        </p:txBody>
      </p:sp>
      <p:sp>
        <p:nvSpPr>
          <p:cNvPr id="6" name="Text Placeholder 5"/>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5603160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3"/>
          <p:cNvSpPr>
            <a:spLocks/>
          </p:cNvSpPr>
          <p:nvPr/>
        </p:nvSpPr>
        <p:spPr bwMode="blackWhite">
          <a:xfrm>
            <a:off x="884978" y="3249139"/>
            <a:ext cx="4166792" cy="1500284"/>
          </a:xfrm>
          <a:prstGeom prst="homePlate">
            <a:avLst>
              <a:gd name="adj" fmla="val 38889"/>
            </a:avLst>
          </a:prstGeom>
          <a:solidFill>
            <a:srgbClr val="EEEEEE"/>
          </a:solidFill>
          <a:ln>
            <a:noFill/>
            <a:headEnd/>
            <a:tailEnd/>
          </a:ln>
          <a:effectLst/>
        </p:spPr>
        <p:style>
          <a:lnRef idx="3">
            <a:schemeClr val="dk1"/>
          </a:lnRef>
          <a:fillRef idx="0">
            <a:schemeClr val="dk1"/>
          </a:fillRef>
          <a:effectRef idx="2">
            <a:schemeClr val="dk1"/>
          </a:effectRef>
          <a:fontRef idx="minor">
            <a:schemeClr val="tx1"/>
          </a:fontRef>
        </p:style>
        <p:txBody>
          <a:bodyPr/>
          <a:lstStyle/>
          <a:p>
            <a:endParaRPr lang="en-US" dirty="0"/>
          </a:p>
        </p:txBody>
      </p:sp>
      <p:sp>
        <p:nvSpPr>
          <p:cNvPr id="5" name="Title 4"/>
          <p:cNvSpPr>
            <a:spLocks noGrp="1"/>
          </p:cNvSpPr>
          <p:nvPr>
            <p:ph type="title"/>
          </p:nvPr>
        </p:nvSpPr>
        <p:spPr>
          <a:xfrm>
            <a:off x="1358052" y="453183"/>
            <a:ext cx="9785683" cy="706964"/>
          </a:xfrm>
        </p:spPr>
        <p:txBody>
          <a:bodyPr/>
          <a:lstStyle/>
          <a:p>
            <a:r>
              <a:rPr lang="en-IN" dirty="0" smtClean="0"/>
              <a:t>Integrated Customer Profile : Digital &amp; Offline</a:t>
            </a:r>
            <a:endParaRPr lang="en-IN" dirty="0"/>
          </a:p>
        </p:txBody>
      </p:sp>
      <p:sp>
        <p:nvSpPr>
          <p:cNvPr id="26" name="Text Placeholder 6"/>
          <p:cNvSpPr>
            <a:spLocks noGrp="1"/>
          </p:cNvSpPr>
          <p:nvPr>
            <p:ph type="body" sz="quarter" idx="13"/>
          </p:nvPr>
        </p:nvSpPr>
        <p:spPr>
          <a:xfrm>
            <a:off x="528357" y="1217086"/>
            <a:ext cx="11113180" cy="582362"/>
          </a:xfrm>
        </p:spPr>
        <p:txBody>
          <a:bodyPr/>
          <a:lstStyle/>
          <a:p>
            <a:r>
              <a:rPr lang="en-IN" dirty="0" smtClean="0"/>
              <a:t>Customized offering to customer based on browser history or historical purchase</a:t>
            </a:r>
            <a:endParaRPr lang="en-IN" dirty="0"/>
          </a:p>
        </p:txBody>
      </p:sp>
      <p:cxnSp>
        <p:nvCxnSpPr>
          <p:cNvPr id="27" name="Straight Connector 26"/>
          <p:cNvCxnSpPr/>
          <p:nvPr/>
        </p:nvCxnSpPr>
        <p:spPr>
          <a:xfrm>
            <a:off x="468947" y="1610156"/>
            <a:ext cx="11232000" cy="1971"/>
          </a:xfrm>
          <a:prstGeom prst="line">
            <a:avLst/>
          </a:prstGeom>
          <a:ln w="28575">
            <a:solidFill>
              <a:srgbClr val="1C5785"/>
            </a:solidFill>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8069221" y="6659159"/>
            <a:ext cx="4194221" cy="246221"/>
          </a:xfrm>
          <a:prstGeom prst="rect">
            <a:avLst/>
          </a:prstGeom>
        </p:spPr>
        <p:txBody>
          <a:bodyPr wrap="square">
            <a:spAutoFit/>
          </a:bodyPr>
          <a:lstStyle/>
          <a:p>
            <a:pPr>
              <a:spcAft>
                <a:spcPts val="0"/>
              </a:spcAft>
            </a:pPr>
            <a:r>
              <a:rPr lang="en-IN" sz="1000" dirty="0" smtClean="0">
                <a:solidFill>
                  <a:schemeClr val="tx2">
                    <a:lumMod val="60000"/>
                    <a:lumOff val="40000"/>
                  </a:schemeClr>
                </a:solidFill>
                <a:latin typeface="Calibri" panose="020F0502020204030204" pitchFamily="34" charset="0"/>
                <a:ea typeface="Calibri" panose="020F0502020204030204" pitchFamily="34" charset="0"/>
                <a:cs typeface="Times New Roman" panose="02020603050405020304" pitchFamily="18" charset="0"/>
              </a:rPr>
              <a:t>Confidential Property of  </a:t>
            </a:r>
            <a:r>
              <a:rPr lang="en-IN" sz="1000" dirty="0">
                <a:solidFill>
                  <a:schemeClr val="tx2">
                    <a:lumMod val="60000"/>
                    <a:lumOff val="40000"/>
                  </a:schemeClr>
                </a:solidFill>
                <a:latin typeface="Calibri" panose="020F0502020204030204" pitchFamily="34" charset="0"/>
                <a:ea typeface="Calibri" panose="020F0502020204030204" pitchFamily="34" charset="0"/>
                <a:cs typeface="Times New Roman" panose="02020603050405020304" pitchFamily="18" charset="0"/>
              </a:rPr>
              <a:t>Consumer Analytics Division, Tata Industries </a:t>
            </a:r>
            <a:r>
              <a:rPr lang="en-IN" sz="1000" dirty="0" smtClean="0">
                <a:solidFill>
                  <a:schemeClr val="tx2">
                    <a:lumMod val="60000"/>
                    <a:lumOff val="40000"/>
                  </a:schemeClr>
                </a:solidFill>
                <a:latin typeface="Calibri" panose="020F0502020204030204" pitchFamily="34" charset="0"/>
                <a:ea typeface="Calibri" panose="020F0502020204030204" pitchFamily="34" charset="0"/>
                <a:cs typeface="Times New Roman" panose="02020603050405020304" pitchFamily="18" charset="0"/>
              </a:rPr>
              <a:t>Limited</a:t>
            </a:r>
            <a:endParaRPr lang="en-IN" sz="1000" dirty="0">
              <a:solidFill>
                <a:schemeClr val="tx2">
                  <a:lumMod val="60000"/>
                  <a:lumOff val="40000"/>
                </a:schemeClr>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5051770" y="2037657"/>
            <a:ext cx="2257425" cy="3895725"/>
          </a:xfrm>
          <a:prstGeom prst="rect">
            <a:avLst/>
          </a:prstGeom>
        </p:spPr>
      </p:pic>
      <p:sp>
        <p:nvSpPr>
          <p:cNvPr id="30" name="Freeform 29"/>
          <p:cNvSpPr>
            <a:spLocks/>
          </p:cNvSpPr>
          <p:nvPr/>
        </p:nvSpPr>
        <p:spPr bwMode="blackWhite">
          <a:xfrm>
            <a:off x="1871917" y="2101993"/>
            <a:ext cx="3190469" cy="1873622"/>
          </a:xfrm>
          <a:custGeom>
            <a:avLst/>
            <a:gdLst/>
            <a:ahLst/>
            <a:cxnLst>
              <a:cxn ang="0">
                <a:pos x="16" y="0"/>
              </a:cxn>
              <a:cxn ang="0">
                <a:pos x="1391" y="0"/>
              </a:cxn>
              <a:cxn ang="0">
                <a:pos x="688" y="695"/>
              </a:cxn>
              <a:cxn ang="0">
                <a:pos x="0" y="0"/>
              </a:cxn>
              <a:cxn ang="0">
                <a:pos x="16" y="0"/>
              </a:cxn>
            </a:cxnLst>
            <a:rect l="0" t="0" r="r" b="b"/>
            <a:pathLst>
              <a:path w="1392" h="696">
                <a:moveTo>
                  <a:pt x="16" y="0"/>
                </a:moveTo>
                <a:lnTo>
                  <a:pt x="1391" y="0"/>
                </a:lnTo>
                <a:lnTo>
                  <a:pt x="688" y="695"/>
                </a:lnTo>
                <a:lnTo>
                  <a:pt x="0" y="0"/>
                </a:lnTo>
                <a:lnTo>
                  <a:pt x="16" y="0"/>
                </a:lnTo>
              </a:path>
            </a:pathLst>
          </a:custGeom>
          <a:solidFill>
            <a:schemeClr val="accent3"/>
          </a:solidFill>
          <a:ln>
            <a:solidFill>
              <a:schemeClr val="accent3"/>
            </a:solidFill>
            <a:headEnd/>
            <a:tailEnd/>
          </a:ln>
          <a:effectLst/>
        </p:spPr>
        <p:style>
          <a:lnRef idx="3">
            <a:schemeClr val="accent2"/>
          </a:lnRef>
          <a:fillRef idx="0">
            <a:schemeClr val="accent2"/>
          </a:fillRef>
          <a:effectRef idx="2">
            <a:schemeClr val="accent2"/>
          </a:effectRef>
          <a:fontRef idx="minor">
            <a:schemeClr val="tx1"/>
          </a:fontRef>
        </p:style>
        <p:txBody>
          <a:bodyPr/>
          <a:lstStyle/>
          <a:p>
            <a:pPr algn="ctr"/>
            <a:r>
              <a:rPr lang="en-US" sz="1400" dirty="0" smtClean="0"/>
              <a:t>Website Footprint</a:t>
            </a:r>
          </a:p>
          <a:p>
            <a:pPr algn="ctr"/>
            <a:r>
              <a:rPr lang="en-US" sz="1400" dirty="0" smtClean="0"/>
              <a:t>Online Behavior</a:t>
            </a:r>
          </a:p>
          <a:p>
            <a:pPr algn="ctr"/>
            <a:r>
              <a:rPr lang="en-US" sz="1400" dirty="0" smtClean="0"/>
              <a:t>Social Footprint</a:t>
            </a:r>
            <a:endParaRPr lang="en-US" sz="1400" dirty="0"/>
          </a:p>
        </p:txBody>
      </p:sp>
      <p:sp>
        <p:nvSpPr>
          <p:cNvPr id="31" name="Freeform 30"/>
          <p:cNvSpPr>
            <a:spLocks/>
          </p:cNvSpPr>
          <p:nvPr/>
        </p:nvSpPr>
        <p:spPr bwMode="blackWhite">
          <a:xfrm>
            <a:off x="1873919" y="4238284"/>
            <a:ext cx="3189600" cy="1908000"/>
          </a:xfrm>
          <a:custGeom>
            <a:avLst/>
            <a:gdLst/>
            <a:ahLst/>
            <a:cxnLst>
              <a:cxn ang="0">
                <a:pos x="16" y="687"/>
              </a:cxn>
              <a:cxn ang="0">
                <a:pos x="1383" y="687"/>
              </a:cxn>
              <a:cxn ang="0">
                <a:pos x="688" y="0"/>
              </a:cxn>
              <a:cxn ang="0">
                <a:pos x="0" y="687"/>
              </a:cxn>
              <a:cxn ang="0">
                <a:pos x="16" y="687"/>
              </a:cxn>
            </a:cxnLst>
            <a:rect l="0" t="0" r="r" b="b"/>
            <a:pathLst>
              <a:path w="1384" h="688">
                <a:moveTo>
                  <a:pt x="16" y="687"/>
                </a:moveTo>
                <a:lnTo>
                  <a:pt x="1383" y="687"/>
                </a:lnTo>
                <a:lnTo>
                  <a:pt x="688" y="0"/>
                </a:lnTo>
                <a:lnTo>
                  <a:pt x="0" y="687"/>
                </a:lnTo>
                <a:lnTo>
                  <a:pt x="16" y="687"/>
                </a:lnTo>
              </a:path>
            </a:pathLst>
          </a:custGeom>
          <a:solidFill>
            <a:srgbClr val="F2AF00"/>
          </a:solidFill>
          <a:ln>
            <a:solidFill>
              <a:srgbClr val="F2AF00"/>
            </a:solidFill>
            <a:headEnd/>
            <a:tailEnd/>
          </a:ln>
          <a:effectLst/>
        </p:spPr>
        <p:style>
          <a:lnRef idx="3">
            <a:schemeClr val="accent2"/>
          </a:lnRef>
          <a:fillRef idx="0">
            <a:schemeClr val="accent2"/>
          </a:fillRef>
          <a:effectRef idx="2">
            <a:schemeClr val="accent2"/>
          </a:effectRef>
          <a:fontRef idx="minor">
            <a:schemeClr val="tx1"/>
          </a:fontRef>
        </p:style>
        <p:txBody>
          <a:bodyPr/>
          <a:lstStyle/>
          <a:p>
            <a:endParaRPr lang="en-US" dirty="0"/>
          </a:p>
        </p:txBody>
      </p:sp>
      <p:sp>
        <p:nvSpPr>
          <p:cNvPr id="32" name="Freeform 31"/>
          <p:cNvSpPr>
            <a:spLocks/>
          </p:cNvSpPr>
          <p:nvPr/>
        </p:nvSpPr>
        <p:spPr bwMode="blackWhite">
          <a:xfrm>
            <a:off x="1301889" y="2423349"/>
            <a:ext cx="1673225" cy="3263900"/>
          </a:xfrm>
          <a:custGeom>
            <a:avLst/>
            <a:gdLst/>
            <a:ahLst/>
            <a:cxnLst>
              <a:cxn ang="0">
                <a:pos x="0" y="1598"/>
              </a:cxn>
              <a:cxn ang="0">
                <a:pos x="0" y="0"/>
              </a:cxn>
              <a:cxn ang="0">
                <a:pos x="808" y="815"/>
              </a:cxn>
              <a:cxn ang="0">
                <a:pos x="0" y="1622"/>
              </a:cxn>
              <a:cxn ang="0">
                <a:pos x="0" y="1598"/>
              </a:cxn>
            </a:cxnLst>
            <a:rect l="0" t="0" r="r" b="b"/>
            <a:pathLst>
              <a:path w="809" h="1623">
                <a:moveTo>
                  <a:pt x="0" y="1598"/>
                </a:moveTo>
                <a:lnTo>
                  <a:pt x="0" y="0"/>
                </a:lnTo>
                <a:lnTo>
                  <a:pt x="808" y="815"/>
                </a:lnTo>
                <a:lnTo>
                  <a:pt x="0" y="1622"/>
                </a:lnTo>
                <a:lnTo>
                  <a:pt x="0" y="1598"/>
                </a:lnTo>
              </a:path>
            </a:pathLst>
          </a:custGeom>
          <a:solidFill>
            <a:srgbClr val="0185C3"/>
          </a:solidFill>
          <a:ln>
            <a:solidFill>
              <a:srgbClr val="0185C3"/>
            </a:solidFill>
            <a:headEnd/>
            <a:tailEnd/>
          </a:ln>
          <a:effectLst/>
        </p:spPr>
        <p:style>
          <a:lnRef idx="3">
            <a:schemeClr val="accent2"/>
          </a:lnRef>
          <a:fillRef idx="0">
            <a:schemeClr val="accent2"/>
          </a:fillRef>
          <a:effectRef idx="2">
            <a:schemeClr val="accent2"/>
          </a:effectRef>
          <a:fontRef idx="minor">
            <a:schemeClr val="tx1"/>
          </a:fontRef>
        </p:style>
        <p:txBody>
          <a:bodyPr/>
          <a:lstStyle/>
          <a:p>
            <a:endParaRPr lang="en-US" dirty="0"/>
          </a:p>
        </p:txBody>
      </p:sp>
      <p:sp>
        <p:nvSpPr>
          <p:cNvPr id="33" name="TextBox 32"/>
          <p:cNvSpPr txBox="1"/>
          <p:nvPr/>
        </p:nvSpPr>
        <p:spPr bwMode="gray">
          <a:xfrm rot="16200000">
            <a:off x="-707182" y="3658752"/>
            <a:ext cx="2759472" cy="302545"/>
          </a:xfrm>
          <a:prstGeom prst="rect">
            <a:avLst/>
          </a:prstGeom>
        </p:spPr>
        <p:txBody>
          <a:bodyPr vert="horz" wrap="square" lIns="91440" tIns="45720" rIns="91440" bIns="45720" rtlCol="0" anchor="ctr">
            <a:noAutofit/>
          </a:bodyPr>
          <a:lstStyle/>
          <a:p>
            <a:r>
              <a:rPr lang="en-IN" sz="2000" b="1" dirty="0" smtClean="0">
                <a:solidFill>
                  <a:srgbClr val="0070C0"/>
                </a:solidFill>
              </a:rPr>
              <a:t>Customer Profile</a:t>
            </a:r>
          </a:p>
        </p:txBody>
      </p:sp>
      <p:sp>
        <p:nvSpPr>
          <p:cNvPr id="34" name="TextBox 33"/>
          <p:cNvSpPr txBox="1"/>
          <p:nvPr/>
        </p:nvSpPr>
        <p:spPr bwMode="gray">
          <a:xfrm>
            <a:off x="2302914" y="6409205"/>
            <a:ext cx="2759472" cy="302545"/>
          </a:xfrm>
          <a:prstGeom prst="rect">
            <a:avLst/>
          </a:prstGeom>
        </p:spPr>
        <p:txBody>
          <a:bodyPr vert="horz" wrap="square" lIns="91440" tIns="45720" rIns="91440" bIns="45720" rtlCol="0" anchor="ctr">
            <a:noAutofit/>
          </a:bodyPr>
          <a:lstStyle/>
          <a:p>
            <a:r>
              <a:rPr lang="en-IN" sz="2000" b="1" dirty="0" smtClean="0">
                <a:solidFill>
                  <a:srgbClr val="0070C0"/>
                </a:solidFill>
              </a:rPr>
              <a:t>Offline Footprint</a:t>
            </a:r>
          </a:p>
        </p:txBody>
      </p:sp>
      <p:sp>
        <p:nvSpPr>
          <p:cNvPr id="3" name="TextBox 2"/>
          <p:cNvSpPr txBox="1"/>
          <p:nvPr/>
        </p:nvSpPr>
        <p:spPr bwMode="gray">
          <a:xfrm>
            <a:off x="2292298" y="1670407"/>
            <a:ext cx="2759472" cy="302545"/>
          </a:xfrm>
          <a:prstGeom prst="rect">
            <a:avLst/>
          </a:prstGeom>
        </p:spPr>
        <p:txBody>
          <a:bodyPr vert="horz" wrap="square" lIns="91440" tIns="45720" rIns="91440" bIns="45720" rtlCol="0" anchor="ctr">
            <a:noAutofit/>
          </a:bodyPr>
          <a:lstStyle/>
          <a:p>
            <a:r>
              <a:rPr lang="en-IN" sz="2000" b="1" dirty="0" smtClean="0">
                <a:solidFill>
                  <a:srgbClr val="0070C0"/>
                </a:solidFill>
              </a:rPr>
              <a:t>Digital Footprint</a:t>
            </a:r>
          </a:p>
        </p:txBody>
      </p:sp>
      <p:pic>
        <p:nvPicPr>
          <p:cNvPr id="38" name="Picture 22" descr="http://freeflaticons.net/wp-content/uploads/2014/09/frontal-standing-man-silhouette-free-people-icons-1410178120ngk8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6772" y="3657220"/>
            <a:ext cx="835300" cy="835300"/>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p:cNvSpPr txBox="1"/>
          <p:nvPr/>
        </p:nvSpPr>
        <p:spPr bwMode="gray">
          <a:xfrm rot="16200000">
            <a:off x="784697" y="3178601"/>
            <a:ext cx="1771096" cy="1343930"/>
          </a:xfrm>
          <a:prstGeom prst="rect">
            <a:avLst/>
          </a:prstGeom>
        </p:spPr>
        <p:txBody>
          <a:bodyPr vert="horz" wrap="square" lIns="91440" tIns="45720" rIns="91440" bIns="45720" rtlCol="0" anchor="ctr">
            <a:noAutofit/>
          </a:bodyPr>
          <a:lstStyle/>
          <a:p>
            <a:r>
              <a:rPr lang="en-IN" sz="1400" dirty="0" smtClean="0"/>
              <a:t>Demography</a:t>
            </a:r>
          </a:p>
          <a:p>
            <a:r>
              <a:rPr lang="en-IN" sz="1400" dirty="0" smtClean="0"/>
              <a:t>Relationship</a:t>
            </a:r>
          </a:p>
          <a:p>
            <a:r>
              <a:rPr lang="en-IN" sz="1400" dirty="0" smtClean="0"/>
              <a:t>Share of Wallet</a:t>
            </a:r>
          </a:p>
        </p:txBody>
      </p:sp>
      <p:sp>
        <p:nvSpPr>
          <p:cNvPr id="41" name="TextBox 40"/>
          <p:cNvSpPr txBox="1"/>
          <p:nvPr/>
        </p:nvSpPr>
        <p:spPr bwMode="gray">
          <a:xfrm>
            <a:off x="2342261" y="5189760"/>
            <a:ext cx="2234440" cy="1075115"/>
          </a:xfrm>
          <a:prstGeom prst="rect">
            <a:avLst/>
          </a:prstGeom>
        </p:spPr>
        <p:txBody>
          <a:bodyPr vert="horz" wrap="square" lIns="91440" tIns="45720" rIns="91440" bIns="45720" rtlCol="0" anchor="ctr">
            <a:noAutofit/>
          </a:bodyPr>
          <a:lstStyle/>
          <a:p>
            <a:pPr algn="ctr"/>
            <a:r>
              <a:rPr lang="en-IN" sz="1400" dirty="0"/>
              <a:t>Store Locator</a:t>
            </a:r>
          </a:p>
          <a:p>
            <a:pPr algn="ctr"/>
            <a:r>
              <a:rPr lang="en-IN" sz="1400" dirty="0" smtClean="0"/>
              <a:t>Loyalty/Membership</a:t>
            </a:r>
          </a:p>
          <a:p>
            <a:pPr algn="ctr"/>
            <a:r>
              <a:rPr lang="en-IN" sz="1400" dirty="0" smtClean="0"/>
              <a:t>Purchase Frequency</a:t>
            </a:r>
          </a:p>
          <a:p>
            <a:pPr algn="ctr"/>
            <a:endParaRPr lang="en-IN" sz="1400" dirty="0" smtClean="0"/>
          </a:p>
        </p:txBody>
      </p:sp>
      <p:pic>
        <p:nvPicPr>
          <p:cNvPr id="43" name="Picture 42"/>
          <p:cNvPicPr>
            <a:picLocks noChangeAspect="1"/>
          </p:cNvPicPr>
          <p:nvPr/>
        </p:nvPicPr>
        <p:blipFill>
          <a:blip r:embed="rId5"/>
          <a:stretch>
            <a:fillRect/>
          </a:stretch>
        </p:blipFill>
        <p:spPr>
          <a:xfrm>
            <a:off x="2650361" y="3527520"/>
            <a:ext cx="1469263" cy="896190"/>
          </a:xfrm>
          <a:prstGeom prst="rect">
            <a:avLst/>
          </a:prstGeom>
        </p:spPr>
      </p:pic>
      <p:sp>
        <p:nvSpPr>
          <p:cNvPr id="44" name="Rounded Rectangle 43"/>
          <p:cNvSpPr/>
          <p:nvPr/>
        </p:nvSpPr>
        <p:spPr>
          <a:xfrm>
            <a:off x="7919491" y="2192764"/>
            <a:ext cx="3781456" cy="566289"/>
          </a:xfrm>
          <a:prstGeom prst="roundRect">
            <a:avLst/>
          </a:prstGeom>
          <a:solidFill>
            <a:schemeClr val="tx2">
              <a:lumMod val="40000"/>
              <a:lumOff val="6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r>
              <a:rPr lang="en-IN" sz="1600" dirty="0" smtClean="0">
                <a:solidFill>
                  <a:schemeClr val="bg1"/>
                </a:solidFill>
              </a:rPr>
              <a:t>Store Recommendation</a:t>
            </a:r>
            <a:endParaRPr lang="en-IN" sz="1600" dirty="0">
              <a:solidFill>
                <a:schemeClr val="bg1"/>
              </a:solidFill>
            </a:endParaRPr>
          </a:p>
        </p:txBody>
      </p:sp>
      <p:sp>
        <p:nvSpPr>
          <p:cNvPr id="45" name="Flowchart: Connector 44"/>
          <p:cNvSpPr/>
          <p:nvPr/>
        </p:nvSpPr>
        <p:spPr>
          <a:xfrm>
            <a:off x="7524462" y="2162551"/>
            <a:ext cx="612000" cy="612000"/>
          </a:xfrm>
          <a:prstGeom prst="flowChartConnector">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2">
                    <a:lumMod val="75000"/>
                  </a:schemeClr>
                </a:solidFill>
              </a:rPr>
              <a:t>1</a:t>
            </a:r>
          </a:p>
        </p:txBody>
      </p:sp>
      <p:sp>
        <p:nvSpPr>
          <p:cNvPr id="46" name="Rounded Rectangle 45"/>
          <p:cNvSpPr/>
          <p:nvPr/>
        </p:nvSpPr>
        <p:spPr>
          <a:xfrm>
            <a:off x="8136462" y="3116823"/>
            <a:ext cx="3564485" cy="566289"/>
          </a:xfrm>
          <a:prstGeom prst="roundRect">
            <a:avLst/>
          </a:prstGeom>
          <a:solidFill>
            <a:schemeClr val="tx2">
              <a:lumMod val="40000"/>
              <a:lumOff val="6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r>
              <a:rPr lang="en-IN" sz="1600" dirty="0" smtClean="0">
                <a:solidFill>
                  <a:schemeClr val="bg1"/>
                </a:solidFill>
              </a:rPr>
              <a:t>Online Product Recommendation</a:t>
            </a:r>
            <a:endParaRPr lang="en-IN" sz="1600" dirty="0">
              <a:solidFill>
                <a:schemeClr val="bg1"/>
              </a:solidFill>
            </a:endParaRPr>
          </a:p>
        </p:txBody>
      </p:sp>
      <p:sp>
        <p:nvSpPr>
          <p:cNvPr id="47" name="Flowchart: Connector 46"/>
          <p:cNvSpPr/>
          <p:nvPr/>
        </p:nvSpPr>
        <p:spPr>
          <a:xfrm>
            <a:off x="7741433" y="3086610"/>
            <a:ext cx="612000" cy="612000"/>
          </a:xfrm>
          <a:prstGeom prst="flowChartConnector">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chemeClr val="tx2">
                    <a:lumMod val="75000"/>
                  </a:schemeClr>
                </a:solidFill>
              </a:rPr>
              <a:t>2</a:t>
            </a:r>
            <a:endParaRPr lang="en-IN" sz="2400" b="1" dirty="0">
              <a:solidFill>
                <a:schemeClr val="tx2">
                  <a:lumMod val="75000"/>
                </a:schemeClr>
              </a:solidFill>
            </a:endParaRPr>
          </a:p>
        </p:txBody>
      </p:sp>
      <p:sp>
        <p:nvSpPr>
          <p:cNvPr id="48" name="Rounded Rectangle 47"/>
          <p:cNvSpPr/>
          <p:nvPr/>
        </p:nvSpPr>
        <p:spPr>
          <a:xfrm>
            <a:off x="8136462" y="4045487"/>
            <a:ext cx="3564485" cy="566289"/>
          </a:xfrm>
          <a:prstGeom prst="roundRect">
            <a:avLst/>
          </a:prstGeom>
          <a:solidFill>
            <a:schemeClr val="tx2">
              <a:lumMod val="40000"/>
              <a:lumOff val="6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r>
              <a:rPr lang="en-IN" sz="1600" dirty="0" smtClean="0">
                <a:solidFill>
                  <a:schemeClr val="bg1"/>
                </a:solidFill>
              </a:rPr>
              <a:t>Personalized Offerings/Offer/Campaigns</a:t>
            </a:r>
            <a:endParaRPr lang="en-IN" sz="1600" dirty="0">
              <a:solidFill>
                <a:schemeClr val="bg1"/>
              </a:solidFill>
            </a:endParaRPr>
          </a:p>
        </p:txBody>
      </p:sp>
      <p:sp>
        <p:nvSpPr>
          <p:cNvPr id="49" name="Flowchart: Connector 48"/>
          <p:cNvSpPr/>
          <p:nvPr/>
        </p:nvSpPr>
        <p:spPr>
          <a:xfrm>
            <a:off x="7741433" y="4015274"/>
            <a:ext cx="612000" cy="612000"/>
          </a:xfrm>
          <a:prstGeom prst="flowChartConnector">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2">
                    <a:lumMod val="75000"/>
                  </a:schemeClr>
                </a:solidFill>
              </a:rPr>
              <a:t>3</a:t>
            </a:r>
          </a:p>
        </p:txBody>
      </p:sp>
      <p:sp>
        <p:nvSpPr>
          <p:cNvPr id="52" name="Rounded Rectangle 51"/>
          <p:cNvSpPr/>
          <p:nvPr/>
        </p:nvSpPr>
        <p:spPr>
          <a:xfrm>
            <a:off x="7919491" y="5007983"/>
            <a:ext cx="3781456" cy="566289"/>
          </a:xfrm>
          <a:prstGeom prst="roundRect">
            <a:avLst/>
          </a:prstGeom>
          <a:solidFill>
            <a:schemeClr val="tx2">
              <a:lumMod val="40000"/>
              <a:lumOff val="6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r>
              <a:rPr lang="en-IN" sz="1600" dirty="0" smtClean="0">
                <a:solidFill>
                  <a:schemeClr val="bg1"/>
                </a:solidFill>
              </a:rPr>
              <a:t>Improve Loyalty Management</a:t>
            </a:r>
            <a:endParaRPr lang="en-IN" sz="1600" dirty="0">
              <a:solidFill>
                <a:schemeClr val="bg1"/>
              </a:solidFill>
            </a:endParaRPr>
          </a:p>
        </p:txBody>
      </p:sp>
      <p:sp>
        <p:nvSpPr>
          <p:cNvPr id="53" name="Flowchart: Connector 52"/>
          <p:cNvSpPr/>
          <p:nvPr/>
        </p:nvSpPr>
        <p:spPr>
          <a:xfrm>
            <a:off x="7524462" y="4977770"/>
            <a:ext cx="612000" cy="612000"/>
          </a:xfrm>
          <a:prstGeom prst="flowChartConnector">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chemeClr val="tx2">
                    <a:lumMod val="75000"/>
                  </a:schemeClr>
                </a:solidFill>
              </a:rPr>
              <a:t>4</a:t>
            </a:r>
            <a:endParaRPr lang="en-IN" sz="2400" b="1" dirty="0">
              <a:solidFill>
                <a:schemeClr val="tx2">
                  <a:lumMod val="75000"/>
                </a:schemeClr>
              </a:solidFill>
            </a:endParaRPr>
          </a:p>
        </p:txBody>
      </p:sp>
      <p:sp>
        <p:nvSpPr>
          <p:cNvPr id="54" name="Pentagon 53"/>
          <p:cNvSpPr/>
          <p:nvPr/>
        </p:nvSpPr>
        <p:spPr>
          <a:xfrm>
            <a:off x="7303076" y="1981180"/>
            <a:ext cx="352397" cy="3952202"/>
          </a:xfrm>
          <a:prstGeom prst="homePlate">
            <a:avLst>
              <a:gd name="adj" fmla="val 100000"/>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TextBox 54"/>
          <p:cNvSpPr txBox="1"/>
          <p:nvPr/>
        </p:nvSpPr>
        <p:spPr bwMode="gray">
          <a:xfrm>
            <a:off x="8207486" y="1640947"/>
            <a:ext cx="3422436" cy="329594"/>
          </a:xfrm>
          <a:prstGeom prst="rect">
            <a:avLst/>
          </a:prstGeom>
        </p:spPr>
        <p:txBody>
          <a:bodyPr vert="horz" wrap="square" lIns="91440" tIns="45720" rIns="91440" bIns="45720" rtlCol="0" anchor="ctr">
            <a:noAutofit/>
          </a:bodyPr>
          <a:lstStyle/>
          <a:p>
            <a:r>
              <a:rPr lang="en-IN" sz="2000" b="1" dirty="0" smtClean="0">
                <a:solidFill>
                  <a:srgbClr val="0070C0"/>
                </a:solidFill>
              </a:rPr>
              <a:t>Analytics Opportunity</a:t>
            </a:r>
          </a:p>
        </p:txBody>
      </p:sp>
      <p:sp>
        <p:nvSpPr>
          <p:cNvPr id="4" name="Slide Number Placeholder 3"/>
          <p:cNvSpPr>
            <a:spLocks noGrp="1"/>
          </p:cNvSpPr>
          <p:nvPr>
            <p:ph type="sldNum" sz="quarter" idx="12"/>
          </p:nvPr>
        </p:nvSpPr>
        <p:spPr/>
        <p:txBody>
          <a:bodyPr/>
          <a:lstStyle/>
          <a:p>
            <a:fld id="{D57F1E4F-1CFF-5643-939E-217C01CDF565}" type="slidenum">
              <a:rPr lang="en-US" smtClean="0"/>
              <a:pPr/>
              <a:t>32</a:t>
            </a:fld>
            <a:endParaRPr lang="en-US" dirty="0"/>
          </a:p>
        </p:txBody>
      </p:sp>
      <p:pic>
        <p:nvPicPr>
          <p:cNvPr id="36" name="Picture 14" descr="http://www.iconsdownload.net/icons/256/1235-shopping-cart-full-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14400" y="4484317"/>
            <a:ext cx="543487" cy="54348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cdn3.iconfinder.com/data/icons/linecons-free-vector-icons-pack/32/world-51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14400" y="2895682"/>
            <a:ext cx="480565" cy="4805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cdn2.business2community.com/wp-content/uploads/2014/06/brick_and_mortar.jpg"/>
          <p:cNvPicPr>
            <a:picLocks noChangeAspect="1" noChangeArrowheads="1"/>
          </p:cNvPicPr>
          <p:nvPr/>
        </p:nvPicPr>
        <p:blipFill>
          <a:blip r:embed="rId8" cstate="print">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a:stretch>
            <a:fillRect/>
          </a:stretch>
        </p:blipFill>
        <p:spPr bwMode="auto">
          <a:xfrm>
            <a:off x="2706692" y="4769304"/>
            <a:ext cx="788803" cy="59160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cdn3.iconfinder.com/data/icons/google-material-design-icons/48/ic_loyalty_48px-128.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633515" y="4880261"/>
            <a:ext cx="369688" cy="369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29896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 of Integrated View : Hospitality </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solidFill>
                  <a:srgbClr val="0E5580"/>
                </a:solidFill>
              </a:rPr>
              <a:pPr/>
              <a:t>33</a:t>
            </a:fld>
            <a:endParaRPr lang="en-US" dirty="0">
              <a:solidFill>
                <a:srgbClr val="0E5580"/>
              </a:solidFill>
            </a:endParaRPr>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425454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2 of Integrated View : Finance  </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solidFill>
                  <a:srgbClr val="0E5580"/>
                </a:solidFill>
              </a:rPr>
              <a:pPr/>
              <a:t>34</a:t>
            </a:fld>
            <a:endParaRPr lang="en-US" dirty="0">
              <a:solidFill>
                <a:srgbClr val="0E5580"/>
              </a:solidFill>
            </a:endParaRPr>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8353143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solidFill>
                  <a:srgbClr val="0E5580"/>
                </a:solidFill>
              </a:rPr>
              <a:pPr/>
              <a:t>35</a:t>
            </a:fld>
            <a:endParaRPr lang="en-US" dirty="0">
              <a:solidFill>
                <a:srgbClr val="0E5580"/>
              </a:solidFill>
            </a:endParaRPr>
          </a:p>
        </p:txBody>
      </p:sp>
    </p:spTree>
    <p:extLst>
      <p:ext uri="{BB962C8B-B14F-4D97-AF65-F5344CB8AC3E}">
        <p14:creationId xmlns:p14="http://schemas.microsoft.com/office/powerpoint/2010/main" val="16415168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D57F1E4F-1CFF-5643-939E-217C01CDF565}" type="slidenum">
              <a:rPr lang="en-US" smtClean="0">
                <a:solidFill>
                  <a:srgbClr val="0E5580"/>
                </a:solidFill>
              </a:rPr>
              <a:pPr/>
              <a:t>36</a:t>
            </a:fld>
            <a:endParaRPr lang="en-US" dirty="0">
              <a:solidFill>
                <a:srgbClr val="0E5580"/>
              </a:solidFill>
            </a:endParaRPr>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171595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Thank You</a:t>
            </a:r>
            <a:endParaRPr lang="en-IN" dirty="0"/>
          </a:p>
        </p:txBody>
      </p:sp>
      <p:sp>
        <p:nvSpPr>
          <p:cNvPr id="4" name="Slide Number Placeholder 3"/>
          <p:cNvSpPr>
            <a:spLocks noGrp="1"/>
          </p:cNvSpPr>
          <p:nvPr>
            <p:ph type="sldNum" sz="quarter" idx="12"/>
          </p:nvPr>
        </p:nvSpPr>
        <p:spPr/>
        <p:txBody>
          <a:bodyPr/>
          <a:lstStyle/>
          <a:p>
            <a:fld id="{D57F1E4F-1CFF-5643-939E-217C01CDF565}" type="slidenum">
              <a:rPr lang="en-US" smtClean="0">
                <a:solidFill>
                  <a:srgbClr val="0E5580"/>
                </a:solidFill>
              </a:rPr>
              <a:pPr/>
              <a:t>37</a:t>
            </a:fld>
            <a:endParaRPr lang="en-US" dirty="0">
              <a:solidFill>
                <a:srgbClr val="0E5580"/>
              </a:solidFill>
            </a:endParaRPr>
          </a:p>
        </p:txBody>
      </p:sp>
    </p:spTree>
    <p:extLst>
      <p:ext uri="{BB962C8B-B14F-4D97-AF65-F5344CB8AC3E}">
        <p14:creationId xmlns:p14="http://schemas.microsoft.com/office/powerpoint/2010/main" val="424305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Threats to your Data can be Conventional or Innovative</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solidFill>
                  <a:srgbClr val="0E5580"/>
                </a:solidFill>
              </a:rPr>
              <a:pPr/>
              <a:t>38</a:t>
            </a:fld>
            <a:endParaRPr lang="en-US" dirty="0">
              <a:solidFill>
                <a:srgbClr val="0E5580"/>
              </a:solidFill>
            </a:endParaRPr>
          </a:p>
        </p:txBody>
      </p:sp>
      <p:sp>
        <p:nvSpPr>
          <p:cNvPr id="57" name="Rectangle 56"/>
          <p:cNvSpPr/>
          <p:nvPr/>
        </p:nvSpPr>
        <p:spPr>
          <a:xfrm>
            <a:off x="6187125" y="6062117"/>
            <a:ext cx="5838272" cy="46820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rgbClr val="0E5580"/>
                </a:solidFill>
              </a:rPr>
              <a:t>Are </a:t>
            </a:r>
            <a:r>
              <a:rPr lang="en-US" sz="1500" b="1" dirty="0" smtClean="0">
                <a:solidFill>
                  <a:srgbClr val="0E5580"/>
                </a:solidFill>
              </a:rPr>
              <a:t>companies conscious of the data they are giving up?</a:t>
            </a:r>
            <a:endParaRPr lang="en-US" sz="1500" b="1" dirty="0">
              <a:solidFill>
                <a:srgbClr val="0E5580"/>
              </a:solidFill>
            </a:endParaRPr>
          </a:p>
        </p:txBody>
      </p:sp>
      <p:sp>
        <p:nvSpPr>
          <p:cNvPr id="51" name="Text Placeholder 50"/>
          <p:cNvSpPr>
            <a:spLocks noGrp="1"/>
          </p:cNvSpPr>
          <p:nvPr>
            <p:ph type="body" sz="quarter" idx="13"/>
          </p:nvPr>
        </p:nvSpPr>
        <p:spPr/>
        <p:txBody>
          <a:bodyPr/>
          <a:lstStyle/>
          <a:p>
            <a:endParaRPr lang="en-US"/>
          </a:p>
        </p:txBody>
      </p:sp>
      <p:sp>
        <p:nvSpPr>
          <p:cNvPr id="73" name="Rectangle 72"/>
          <p:cNvSpPr/>
          <p:nvPr/>
        </p:nvSpPr>
        <p:spPr>
          <a:xfrm>
            <a:off x="174822" y="6069493"/>
            <a:ext cx="5696261" cy="46820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rgbClr val="0E5580"/>
                </a:solidFill>
              </a:rPr>
              <a:t>Are </a:t>
            </a:r>
            <a:r>
              <a:rPr lang="en-US" sz="1500" b="1" dirty="0" smtClean="0">
                <a:solidFill>
                  <a:srgbClr val="0E5580"/>
                </a:solidFill>
              </a:rPr>
              <a:t>companies conscious of the impact of the threat?</a:t>
            </a:r>
            <a:endParaRPr lang="en-US" sz="1500" b="1" dirty="0">
              <a:solidFill>
                <a:srgbClr val="0E5580"/>
              </a:solidFill>
            </a:endParaRPr>
          </a:p>
        </p:txBody>
      </p:sp>
      <p:pic>
        <p:nvPicPr>
          <p:cNvPr id="4104" name="Picture 8" descr="http://4.bp.blogspot.com/--y3EUxc_XkY/TmmXXW8aqfI/AAAAAAAABAw/mgN6UhHJ7OE/s1600/data-thief.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765" y="4109092"/>
            <a:ext cx="596116" cy="39554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p:cNvSpPr/>
          <p:nvPr/>
        </p:nvSpPr>
        <p:spPr>
          <a:xfrm>
            <a:off x="1139745" y="4024632"/>
            <a:ext cx="1724688" cy="589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0E5580"/>
                </a:solidFill>
              </a:rPr>
              <a:t>External Threats</a:t>
            </a:r>
          </a:p>
          <a:p>
            <a:pPr algn="ctr"/>
            <a:r>
              <a:rPr lang="en-US" sz="1600" dirty="0" smtClean="0">
                <a:solidFill>
                  <a:srgbClr val="0E5580"/>
                </a:solidFill>
              </a:rPr>
              <a:t>Hacks &amp; Thefts</a:t>
            </a:r>
            <a:endParaRPr lang="en-US" sz="1600" dirty="0">
              <a:solidFill>
                <a:srgbClr val="0E5580"/>
              </a:solidFill>
            </a:endParaRPr>
          </a:p>
        </p:txBody>
      </p:sp>
      <p:sp>
        <p:nvSpPr>
          <p:cNvPr id="76" name="Rectangle 75"/>
          <p:cNvSpPr/>
          <p:nvPr/>
        </p:nvSpPr>
        <p:spPr>
          <a:xfrm>
            <a:off x="3187235" y="4149816"/>
            <a:ext cx="1744735" cy="386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0E5580"/>
                </a:solidFill>
              </a:rPr>
              <a:t>Internal Threats</a:t>
            </a:r>
          </a:p>
        </p:txBody>
      </p:sp>
      <p:pic>
        <p:nvPicPr>
          <p:cNvPr id="4108" name="Picture 1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40054" y="4065039"/>
            <a:ext cx="710638" cy="471184"/>
          </a:xfrm>
          <a:prstGeom prst="rect">
            <a:avLst/>
          </a:prstGeom>
          <a:noFill/>
          <a:extLst>
            <a:ext uri="{909E8E84-426E-40DD-AFC4-6F175D3DCCD1}">
              <a14:hiddenFill xmlns:a14="http://schemas.microsoft.com/office/drawing/2010/main">
                <a:solidFill>
                  <a:srgbClr val="FFFFFF"/>
                </a:solidFill>
              </a14:hiddenFill>
            </a:ext>
          </a:extLst>
        </p:spPr>
      </p:pic>
      <p:sp>
        <p:nvSpPr>
          <p:cNvPr id="4103" name="Freeform 4102"/>
          <p:cNvSpPr/>
          <p:nvPr/>
        </p:nvSpPr>
        <p:spPr>
          <a:xfrm>
            <a:off x="446940" y="1320451"/>
            <a:ext cx="6043521" cy="576871"/>
          </a:xfrm>
          <a:custGeom>
            <a:avLst/>
            <a:gdLst>
              <a:gd name="connsiteX0" fmla="*/ 0 w 6043521"/>
              <a:gd name="connsiteY0" fmla="*/ 0 h 576871"/>
              <a:gd name="connsiteX1" fmla="*/ 5755086 w 6043521"/>
              <a:gd name="connsiteY1" fmla="*/ 0 h 576871"/>
              <a:gd name="connsiteX2" fmla="*/ 6043521 w 6043521"/>
              <a:gd name="connsiteY2" fmla="*/ 288436 h 576871"/>
              <a:gd name="connsiteX3" fmla="*/ 5755086 w 6043521"/>
              <a:gd name="connsiteY3" fmla="*/ 576871 h 576871"/>
              <a:gd name="connsiteX4" fmla="*/ 0 w 6043521"/>
              <a:gd name="connsiteY4" fmla="*/ 576871 h 576871"/>
              <a:gd name="connsiteX5" fmla="*/ 288436 w 6043521"/>
              <a:gd name="connsiteY5" fmla="*/ 288436 h 576871"/>
              <a:gd name="connsiteX6" fmla="*/ 0 w 6043521"/>
              <a:gd name="connsiteY6" fmla="*/ 0 h 57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21" h="576871">
                <a:moveTo>
                  <a:pt x="0" y="0"/>
                </a:moveTo>
                <a:lnTo>
                  <a:pt x="5755086" y="0"/>
                </a:lnTo>
                <a:lnTo>
                  <a:pt x="6043521" y="288436"/>
                </a:lnTo>
                <a:lnTo>
                  <a:pt x="5755086" y="576871"/>
                </a:lnTo>
                <a:lnTo>
                  <a:pt x="0" y="576871"/>
                </a:lnTo>
                <a:lnTo>
                  <a:pt x="288436" y="288436"/>
                </a:lnTo>
                <a:lnTo>
                  <a:pt x="0" y="0"/>
                </a:lnTo>
                <a:close/>
              </a:path>
            </a:pathLst>
          </a:custGeom>
          <a:solidFill>
            <a:schemeClr val="tx2">
              <a:lumMod val="20000"/>
              <a:lumOff val="80000"/>
            </a:schemeClr>
          </a:solidFill>
          <a:scene3d>
            <a:camera prst="orthographicFront"/>
            <a:lightRig rig="flat" dir="t"/>
          </a:scene3d>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txBody>
          <a:bodyPr spcFirstLastPara="0" vert="horz" wrap="square" lIns="360445" tIns="24003" rIns="312438" bIns="24003" numCol="1" spcCol="1270" anchor="ctr" anchorCtr="0">
            <a:noAutofit/>
          </a:bodyPr>
          <a:lstStyle/>
          <a:p>
            <a:pPr lvl="0" algn="ctr" defTabSz="800100">
              <a:lnSpc>
                <a:spcPct val="90000"/>
              </a:lnSpc>
              <a:spcBef>
                <a:spcPct val="0"/>
              </a:spcBef>
              <a:spcAft>
                <a:spcPct val="35000"/>
              </a:spcAft>
            </a:pPr>
            <a:r>
              <a:rPr lang="en-US" sz="1800" kern="1200" dirty="0" smtClean="0"/>
              <a:t>Tata Companies Understand Conventional Threats to their Data</a:t>
            </a:r>
            <a:endParaRPr lang="en-US" sz="1800" kern="1200" dirty="0"/>
          </a:p>
        </p:txBody>
      </p:sp>
      <p:sp>
        <p:nvSpPr>
          <p:cNvPr id="4105" name="Freeform 4104"/>
          <p:cNvSpPr/>
          <p:nvPr/>
        </p:nvSpPr>
        <p:spPr>
          <a:xfrm>
            <a:off x="5886109" y="1320451"/>
            <a:ext cx="6043521" cy="576871"/>
          </a:xfrm>
          <a:custGeom>
            <a:avLst/>
            <a:gdLst>
              <a:gd name="connsiteX0" fmla="*/ 0 w 6043521"/>
              <a:gd name="connsiteY0" fmla="*/ 0 h 576871"/>
              <a:gd name="connsiteX1" fmla="*/ 5755086 w 6043521"/>
              <a:gd name="connsiteY1" fmla="*/ 0 h 576871"/>
              <a:gd name="connsiteX2" fmla="*/ 6043521 w 6043521"/>
              <a:gd name="connsiteY2" fmla="*/ 288436 h 576871"/>
              <a:gd name="connsiteX3" fmla="*/ 5755086 w 6043521"/>
              <a:gd name="connsiteY3" fmla="*/ 576871 h 576871"/>
              <a:gd name="connsiteX4" fmla="*/ 0 w 6043521"/>
              <a:gd name="connsiteY4" fmla="*/ 576871 h 576871"/>
              <a:gd name="connsiteX5" fmla="*/ 288436 w 6043521"/>
              <a:gd name="connsiteY5" fmla="*/ 288436 h 576871"/>
              <a:gd name="connsiteX6" fmla="*/ 0 w 6043521"/>
              <a:gd name="connsiteY6" fmla="*/ 0 h 57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21" h="576871">
                <a:moveTo>
                  <a:pt x="0" y="0"/>
                </a:moveTo>
                <a:lnTo>
                  <a:pt x="5755086" y="0"/>
                </a:lnTo>
                <a:lnTo>
                  <a:pt x="6043521" y="288436"/>
                </a:lnTo>
                <a:lnTo>
                  <a:pt x="5755086" y="576871"/>
                </a:lnTo>
                <a:lnTo>
                  <a:pt x="0" y="576871"/>
                </a:lnTo>
                <a:lnTo>
                  <a:pt x="288436" y="288436"/>
                </a:lnTo>
                <a:lnTo>
                  <a:pt x="0" y="0"/>
                </a:lnTo>
                <a:close/>
              </a:path>
            </a:pathLst>
          </a:custGeom>
          <a:solidFill>
            <a:schemeClr val="tx2">
              <a:lumMod val="60000"/>
              <a:lumOff val="40000"/>
            </a:schemeClr>
          </a:solidFill>
          <a:scene3d>
            <a:camera prst="orthographicFront"/>
            <a:lightRig rig="flat" dir="t"/>
          </a:scene3d>
          <a:sp3d prstMaterial="dkEdge">
            <a:bevelT w="8200" h="38100"/>
          </a:sp3d>
        </p:spPr>
        <p:style>
          <a:lnRef idx="0">
            <a:schemeClr val="lt1">
              <a:hueOff val="0"/>
              <a:satOff val="0"/>
              <a:lumOff val="0"/>
              <a:alphaOff val="0"/>
            </a:schemeClr>
          </a:lnRef>
          <a:fillRef idx="2">
            <a:schemeClr val="accent3">
              <a:hueOff val="0"/>
              <a:satOff val="0"/>
              <a:lumOff val="0"/>
              <a:alphaOff val="0"/>
            </a:schemeClr>
          </a:fillRef>
          <a:effectRef idx="1">
            <a:schemeClr val="accent3">
              <a:hueOff val="0"/>
              <a:satOff val="0"/>
              <a:lumOff val="0"/>
              <a:alphaOff val="0"/>
            </a:schemeClr>
          </a:effectRef>
          <a:fontRef idx="minor">
            <a:schemeClr val="dk1"/>
          </a:fontRef>
        </p:style>
        <p:txBody>
          <a:bodyPr spcFirstLastPara="0" vert="horz" wrap="square" lIns="360445" tIns="24003" rIns="312438" bIns="24003" numCol="1" spcCol="1270" anchor="ctr" anchorCtr="0">
            <a:noAutofit/>
          </a:bodyPr>
          <a:lstStyle/>
          <a:p>
            <a:pPr lvl="0" algn="ctr" defTabSz="800100">
              <a:lnSpc>
                <a:spcPct val="90000"/>
              </a:lnSpc>
              <a:spcBef>
                <a:spcPct val="0"/>
              </a:spcBef>
              <a:spcAft>
                <a:spcPct val="35000"/>
              </a:spcAft>
            </a:pPr>
            <a:r>
              <a:rPr lang="en-US" sz="1800" kern="1200" dirty="0" smtClean="0"/>
              <a:t>But Third Parties also have Innovative means to “Leverage” Your Data</a:t>
            </a:r>
            <a:endParaRPr lang="en-US" sz="1800" kern="1200" dirty="0"/>
          </a:p>
        </p:txBody>
      </p:sp>
      <p:sp>
        <p:nvSpPr>
          <p:cNvPr id="10" name="Right Brace 9"/>
          <p:cNvSpPr/>
          <p:nvPr/>
        </p:nvSpPr>
        <p:spPr>
          <a:xfrm rot="5400000">
            <a:off x="2905302" y="1227971"/>
            <a:ext cx="353811" cy="5242015"/>
          </a:xfrm>
          <a:prstGeom prst="rightBrace">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2" name="Group 41"/>
          <p:cNvGrpSpPr/>
          <p:nvPr/>
        </p:nvGrpSpPr>
        <p:grpSpPr>
          <a:xfrm>
            <a:off x="300225" y="5039582"/>
            <a:ext cx="5472434" cy="818587"/>
            <a:chOff x="300225" y="4814158"/>
            <a:chExt cx="5472434" cy="818587"/>
          </a:xfrm>
        </p:grpSpPr>
        <p:pic>
          <p:nvPicPr>
            <p:cNvPr id="54" name="Picture 2"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0226" y="4850603"/>
              <a:ext cx="636025" cy="636025"/>
            </a:xfrm>
            <a:prstGeom prst="rect">
              <a:avLst/>
            </a:prstGeom>
            <a:noFill/>
            <a:extLst>
              <a:ext uri="{909E8E84-426E-40DD-AFC4-6F175D3DCCD1}">
                <a14:hiddenFill xmlns:a14="http://schemas.microsoft.com/office/drawing/2010/main">
                  <a:solidFill>
                    <a:srgbClr val="FFFFFF"/>
                  </a:solidFill>
                </a14:hiddenFill>
              </a:ext>
            </a:extLst>
          </p:spPr>
        </p:pic>
        <p:sp>
          <p:nvSpPr>
            <p:cNvPr id="58" name="Rectangle 57"/>
            <p:cNvSpPr/>
            <p:nvPr/>
          </p:nvSpPr>
          <p:spPr>
            <a:xfrm>
              <a:off x="1179024" y="4814158"/>
              <a:ext cx="1388845" cy="8185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rgbClr val="CD0001"/>
                  </a:solidFill>
                </a:rPr>
                <a:t>$ 72 Billion</a:t>
              </a:r>
            </a:p>
            <a:p>
              <a:r>
                <a:rPr lang="en-US" sz="1400" dirty="0">
                  <a:solidFill>
                    <a:srgbClr val="CD0001"/>
                  </a:solidFill>
                </a:rPr>
                <a:t>i</a:t>
              </a:r>
              <a:r>
                <a:rPr lang="en-US" sz="1400" dirty="0" smtClean="0">
                  <a:solidFill>
                    <a:srgbClr val="CD0001"/>
                  </a:solidFill>
                </a:rPr>
                <a:t>n Revenue</a:t>
              </a:r>
            </a:p>
            <a:p>
              <a:endParaRPr lang="en-US" sz="600" dirty="0" smtClean="0">
                <a:solidFill>
                  <a:srgbClr val="CD0001"/>
                </a:solidFill>
              </a:endParaRPr>
            </a:p>
          </p:txBody>
        </p:sp>
        <p:sp>
          <p:nvSpPr>
            <p:cNvPr id="60" name="Rectangle 59"/>
            <p:cNvSpPr/>
            <p:nvPr/>
          </p:nvSpPr>
          <p:spPr>
            <a:xfrm>
              <a:off x="2781017" y="4814159"/>
              <a:ext cx="2881506" cy="8185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rgbClr val="0173E7"/>
                  </a:solidFill>
                </a:rPr>
                <a:t>40 Million</a:t>
              </a:r>
            </a:p>
            <a:p>
              <a:r>
                <a:rPr lang="en-US" sz="1400" dirty="0" smtClean="0">
                  <a:solidFill>
                    <a:srgbClr val="0173E7"/>
                  </a:solidFill>
                </a:rPr>
                <a:t># of Credit Cards Data stolen</a:t>
              </a:r>
            </a:p>
            <a:p>
              <a:endParaRPr lang="en-US" sz="500" dirty="0" smtClean="0">
                <a:solidFill>
                  <a:srgbClr val="0173E7"/>
                </a:solidFill>
              </a:endParaRPr>
            </a:p>
          </p:txBody>
        </p:sp>
        <p:sp>
          <p:nvSpPr>
            <p:cNvPr id="11" name="Rectangle 10"/>
            <p:cNvSpPr/>
            <p:nvPr/>
          </p:nvSpPr>
          <p:spPr>
            <a:xfrm>
              <a:off x="300225" y="4814159"/>
              <a:ext cx="5472434" cy="729293"/>
            </a:xfrm>
            <a:prstGeom prst="rect">
              <a:avLst/>
            </a:prstGeom>
            <a:noFill/>
            <a:ln>
              <a:solidFill>
                <a:srgbClr val="CC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4"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67004" y="4888807"/>
              <a:ext cx="729389" cy="38837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3" name="Straight Connector 52"/>
          <p:cNvCxnSpPr/>
          <p:nvPr/>
        </p:nvCxnSpPr>
        <p:spPr>
          <a:xfrm flipH="1">
            <a:off x="5969805" y="1935179"/>
            <a:ext cx="31040" cy="4541836"/>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grpSp>
        <p:nvGrpSpPr>
          <p:cNvPr id="4099" name="Group 4098"/>
          <p:cNvGrpSpPr/>
          <p:nvPr/>
        </p:nvGrpSpPr>
        <p:grpSpPr>
          <a:xfrm>
            <a:off x="8495552" y="2043365"/>
            <a:ext cx="3250052" cy="3830093"/>
            <a:chOff x="8876552" y="2043365"/>
            <a:chExt cx="3250052" cy="3830093"/>
          </a:xfrm>
        </p:grpSpPr>
        <p:pic>
          <p:nvPicPr>
            <p:cNvPr id="2050" name="Picture 2" descr="Related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05342" y="3353952"/>
              <a:ext cx="1076061" cy="558724"/>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Curved Connector 13"/>
            <p:cNvCxnSpPr>
              <a:stCxn id="65" idx="1"/>
              <a:endCxn id="2050" idx="0"/>
            </p:cNvCxnSpPr>
            <p:nvPr/>
          </p:nvCxnSpPr>
          <p:spPr>
            <a:xfrm rot="10800000" flipH="1" flipV="1">
              <a:off x="9166857" y="2507996"/>
              <a:ext cx="1276516" cy="845956"/>
            </a:xfrm>
            <a:prstGeom prst="curvedConnector4">
              <a:avLst>
                <a:gd name="adj1" fmla="val -17908"/>
                <a:gd name="adj2" fmla="val 60927"/>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p:cNvCxnSpPr>
              <a:stCxn id="63" idx="3"/>
              <a:endCxn id="2050" idx="0"/>
            </p:cNvCxnSpPr>
            <p:nvPr/>
          </p:nvCxnSpPr>
          <p:spPr>
            <a:xfrm flipH="1">
              <a:off x="10443373" y="2508776"/>
              <a:ext cx="1434742" cy="845176"/>
            </a:xfrm>
            <a:prstGeom prst="curvedConnector4">
              <a:avLst>
                <a:gd name="adj1" fmla="val -15933"/>
                <a:gd name="adj2" fmla="val 61847"/>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48" idx="2"/>
              <a:endCxn id="2050" idx="0"/>
            </p:cNvCxnSpPr>
            <p:nvPr/>
          </p:nvCxnSpPr>
          <p:spPr>
            <a:xfrm>
              <a:off x="10442221" y="2734222"/>
              <a:ext cx="1152" cy="61973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8876552" y="2651462"/>
              <a:ext cx="1243625" cy="287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E5580"/>
                  </a:solidFill>
                </a:rPr>
                <a:t>Co.1 Website</a:t>
              </a:r>
            </a:p>
          </p:txBody>
        </p:sp>
        <p:sp>
          <p:nvSpPr>
            <p:cNvPr id="47" name="Rectangle 46"/>
            <p:cNvSpPr/>
            <p:nvPr/>
          </p:nvSpPr>
          <p:spPr>
            <a:xfrm>
              <a:off x="10882979" y="2664534"/>
              <a:ext cx="1243625" cy="287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E5580"/>
                  </a:solidFill>
                </a:rPr>
                <a:t>Co.3 Website</a:t>
              </a:r>
            </a:p>
          </p:txBody>
        </p:sp>
        <p:sp>
          <p:nvSpPr>
            <p:cNvPr id="48" name="Rectangle 47"/>
            <p:cNvSpPr/>
            <p:nvPr/>
          </p:nvSpPr>
          <p:spPr>
            <a:xfrm>
              <a:off x="9820408" y="2446846"/>
              <a:ext cx="1243625" cy="2873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E5580"/>
                  </a:solidFill>
                </a:rPr>
                <a:t>Co.2 Website</a:t>
              </a:r>
            </a:p>
          </p:txBody>
        </p:sp>
        <p:pic>
          <p:nvPicPr>
            <p:cNvPr id="2072" name="Picture 24" descr="http://www.westchesterdigitalsolutions.com/wp-content/uploads/2015/01/display-advertisin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46074" y="5392972"/>
              <a:ext cx="821278" cy="480486"/>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p:cNvSpPr/>
            <p:nvPr/>
          </p:nvSpPr>
          <p:spPr>
            <a:xfrm>
              <a:off x="10816861" y="5380982"/>
              <a:ext cx="1182981" cy="4020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rgbClr val="0E5580"/>
                  </a:solidFill>
                </a:rPr>
                <a:t>Targeted </a:t>
              </a:r>
            </a:p>
            <a:p>
              <a:pPr algn="ctr"/>
              <a:r>
                <a:rPr lang="en-US" sz="1200" dirty="0" smtClean="0">
                  <a:solidFill>
                    <a:srgbClr val="0E5580"/>
                  </a:solidFill>
                </a:rPr>
                <a:t>Display Ad</a:t>
              </a:r>
              <a:endParaRPr lang="en-US" sz="1200" dirty="0">
                <a:solidFill>
                  <a:srgbClr val="0E5580"/>
                </a:solidFill>
              </a:endParaRPr>
            </a:p>
          </p:txBody>
        </p:sp>
        <p:pic>
          <p:nvPicPr>
            <p:cNvPr id="63" name="Picture 62"/>
            <p:cNvPicPr>
              <a:picLocks noChangeAspect="1"/>
            </p:cNvPicPr>
            <p:nvPr/>
          </p:nvPicPr>
          <p:blipFill>
            <a:blip r:embed="rId8"/>
            <a:stretch>
              <a:fillRect/>
            </a:stretch>
          </p:blipFill>
          <p:spPr>
            <a:xfrm>
              <a:off x="11153866" y="2308523"/>
              <a:ext cx="724249" cy="400506"/>
            </a:xfrm>
            <a:prstGeom prst="rect">
              <a:avLst/>
            </a:prstGeom>
          </p:spPr>
        </p:pic>
        <p:pic>
          <p:nvPicPr>
            <p:cNvPr id="64" name="Picture 63"/>
            <p:cNvPicPr>
              <a:picLocks noChangeAspect="1"/>
            </p:cNvPicPr>
            <p:nvPr/>
          </p:nvPicPr>
          <p:blipFill>
            <a:blip r:embed="rId9"/>
            <a:stretch>
              <a:fillRect/>
            </a:stretch>
          </p:blipFill>
          <p:spPr>
            <a:xfrm>
              <a:off x="10108121" y="2043365"/>
              <a:ext cx="643180" cy="376342"/>
            </a:xfrm>
            <a:prstGeom prst="rect">
              <a:avLst/>
            </a:prstGeom>
          </p:spPr>
        </p:pic>
        <p:pic>
          <p:nvPicPr>
            <p:cNvPr id="65" name="Picture 64"/>
            <p:cNvPicPr>
              <a:picLocks noChangeAspect="1"/>
            </p:cNvPicPr>
            <p:nvPr/>
          </p:nvPicPr>
          <p:blipFill>
            <a:blip r:embed="rId10"/>
            <a:stretch>
              <a:fillRect/>
            </a:stretch>
          </p:blipFill>
          <p:spPr>
            <a:xfrm>
              <a:off x="9166857" y="2323115"/>
              <a:ext cx="622563" cy="369761"/>
            </a:xfrm>
            <a:prstGeom prst="rect">
              <a:avLst/>
            </a:prstGeom>
          </p:spPr>
        </p:pic>
        <p:pic>
          <p:nvPicPr>
            <p:cNvPr id="77" name="Picture 4" descr="Related image"/>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019090" y="4456858"/>
              <a:ext cx="849193" cy="471523"/>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Straight Arrow Connector 84"/>
            <p:cNvCxnSpPr>
              <a:stCxn id="2050" idx="2"/>
              <a:endCxn id="77" idx="0"/>
            </p:cNvCxnSpPr>
            <p:nvPr/>
          </p:nvCxnSpPr>
          <p:spPr>
            <a:xfrm>
              <a:off x="10443373" y="3912676"/>
              <a:ext cx="314" cy="54418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77" idx="2"/>
              <a:endCxn id="2072" idx="0"/>
            </p:cNvCxnSpPr>
            <p:nvPr/>
          </p:nvCxnSpPr>
          <p:spPr>
            <a:xfrm>
              <a:off x="10443687" y="4928381"/>
              <a:ext cx="13026" cy="46459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a:off x="6212448" y="2154062"/>
            <a:ext cx="1986020" cy="3707034"/>
            <a:chOff x="9967747" y="2283735"/>
            <a:chExt cx="1986020" cy="3707034"/>
          </a:xfrm>
        </p:grpSpPr>
        <p:sp>
          <p:nvSpPr>
            <p:cNvPr id="81" name="Pentagon 80"/>
            <p:cNvSpPr/>
            <p:nvPr/>
          </p:nvSpPr>
          <p:spPr>
            <a:xfrm rot="5400000">
              <a:off x="10545759" y="1705723"/>
              <a:ext cx="796357" cy="1952382"/>
            </a:xfrm>
            <a:prstGeom prst="homePlate">
              <a:avLst>
                <a:gd name="adj" fmla="val 28471"/>
              </a:avLst>
            </a:prstGeom>
            <a:solidFill>
              <a:schemeClr val="accent5">
                <a:lumMod val="20000"/>
                <a:lumOff val="80000"/>
              </a:schemeClr>
            </a:solidFill>
          </p:spPr>
          <p:style>
            <a:lnRef idx="2">
              <a:schemeClr val="accent5">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vert270" wrap="square" lIns="11430" tIns="87954" rIns="11430" bIns="87954" numCol="1" spcCol="1270" anchor="ctr" anchorCtr="0">
              <a:noAutofit/>
            </a:bodyPr>
            <a:lstStyle/>
            <a:p>
              <a:pPr lvl="0" algn="ctr" defTabSz="800100">
                <a:lnSpc>
                  <a:spcPct val="90000"/>
                </a:lnSpc>
                <a:spcBef>
                  <a:spcPct val="0"/>
                </a:spcBef>
                <a:spcAft>
                  <a:spcPct val="35000"/>
                </a:spcAft>
              </a:pPr>
              <a:endParaRPr lang="en-US" sz="600" b="0" kern="1200" dirty="0" smtClean="0">
                <a:solidFill>
                  <a:srgbClr val="002060"/>
                </a:solidFill>
              </a:endParaRPr>
            </a:p>
            <a:p>
              <a:pPr lvl="0" algn="ctr" defTabSz="800100">
                <a:lnSpc>
                  <a:spcPct val="90000"/>
                </a:lnSpc>
                <a:spcBef>
                  <a:spcPct val="0"/>
                </a:spcBef>
                <a:spcAft>
                  <a:spcPct val="35000"/>
                </a:spcAft>
              </a:pPr>
              <a:r>
                <a:rPr lang="en-US" sz="1400" b="0" kern="1200" dirty="0" smtClean="0">
                  <a:solidFill>
                    <a:srgbClr val="002060"/>
                  </a:solidFill>
                </a:rPr>
                <a:t>Data of Multiple websites used</a:t>
              </a:r>
              <a:endParaRPr lang="en-US" sz="1400" b="0" kern="1200" dirty="0">
                <a:solidFill>
                  <a:srgbClr val="002060"/>
                </a:solidFill>
              </a:endParaRPr>
            </a:p>
          </p:txBody>
        </p:sp>
        <p:sp>
          <p:nvSpPr>
            <p:cNvPr id="92" name="Pentagon 91"/>
            <p:cNvSpPr/>
            <p:nvPr/>
          </p:nvSpPr>
          <p:spPr>
            <a:xfrm rot="5400000">
              <a:off x="10636570" y="2705621"/>
              <a:ext cx="682011" cy="1952382"/>
            </a:xfrm>
            <a:prstGeom prst="homePlate">
              <a:avLst>
                <a:gd name="adj" fmla="val 29051"/>
              </a:avLst>
            </a:prstGeom>
            <a:solidFill>
              <a:schemeClr val="accent5">
                <a:lumMod val="20000"/>
                <a:lumOff val="80000"/>
              </a:schemeClr>
            </a:solidFill>
          </p:spPr>
          <p:style>
            <a:lnRef idx="2">
              <a:schemeClr val="accent5">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vert270" wrap="square" lIns="11430" tIns="87954" rIns="11430" bIns="87954" numCol="1" spcCol="1270" anchor="ctr" anchorCtr="0">
              <a:noAutofit/>
            </a:bodyPr>
            <a:lstStyle/>
            <a:p>
              <a:pPr lvl="0" algn="ctr" defTabSz="800100">
                <a:lnSpc>
                  <a:spcPct val="90000"/>
                </a:lnSpc>
                <a:spcBef>
                  <a:spcPct val="0"/>
                </a:spcBef>
                <a:spcAft>
                  <a:spcPct val="35000"/>
                </a:spcAft>
              </a:pPr>
              <a:endParaRPr lang="en-US" sz="600" b="0" kern="1200" dirty="0" smtClean="0">
                <a:solidFill>
                  <a:srgbClr val="002060"/>
                </a:solidFill>
              </a:endParaRPr>
            </a:p>
            <a:p>
              <a:pPr lvl="0" algn="ctr" defTabSz="800100">
                <a:lnSpc>
                  <a:spcPct val="90000"/>
                </a:lnSpc>
                <a:spcBef>
                  <a:spcPct val="0"/>
                </a:spcBef>
                <a:spcAft>
                  <a:spcPct val="35000"/>
                </a:spcAft>
              </a:pPr>
              <a:r>
                <a:rPr lang="en-US" sz="1400" dirty="0" smtClean="0">
                  <a:solidFill>
                    <a:srgbClr val="002060"/>
                  </a:solidFill>
                </a:rPr>
                <a:t>By </a:t>
              </a:r>
              <a:r>
                <a:rPr lang="en-US" sz="1400" dirty="0">
                  <a:solidFill>
                    <a:srgbClr val="002060"/>
                  </a:solidFill>
                </a:rPr>
                <a:t>a third </a:t>
              </a:r>
            </a:p>
            <a:p>
              <a:pPr lvl="0" algn="ctr" defTabSz="800100">
                <a:lnSpc>
                  <a:spcPct val="90000"/>
                </a:lnSpc>
                <a:spcBef>
                  <a:spcPct val="0"/>
                </a:spcBef>
                <a:spcAft>
                  <a:spcPct val="35000"/>
                </a:spcAft>
              </a:pPr>
              <a:r>
                <a:rPr lang="en-US" sz="1400" dirty="0" smtClean="0">
                  <a:solidFill>
                    <a:srgbClr val="002060"/>
                  </a:solidFill>
                </a:rPr>
                <a:t>Party</a:t>
              </a:r>
              <a:endParaRPr lang="en-US" sz="1400" b="0" kern="1200" dirty="0">
                <a:solidFill>
                  <a:srgbClr val="002060"/>
                </a:solidFill>
              </a:endParaRPr>
            </a:p>
          </p:txBody>
        </p:sp>
        <p:sp>
          <p:nvSpPr>
            <p:cNvPr id="93" name="Pentagon 92"/>
            <p:cNvSpPr/>
            <p:nvPr/>
          </p:nvSpPr>
          <p:spPr>
            <a:xfrm rot="5400000">
              <a:off x="10545979" y="3647832"/>
              <a:ext cx="847155" cy="1936348"/>
            </a:xfrm>
            <a:prstGeom prst="homePlate">
              <a:avLst>
                <a:gd name="adj" fmla="val 31448"/>
              </a:avLst>
            </a:prstGeom>
            <a:solidFill>
              <a:schemeClr val="accent5">
                <a:lumMod val="20000"/>
                <a:lumOff val="80000"/>
              </a:schemeClr>
            </a:solidFill>
          </p:spPr>
          <p:style>
            <a:lnRef idx="2">
              <a:schemeClr val="accent5">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vert270" wrap="square" lIns="11430" tIns="87954" rIns="11430" bIns="87954" numCol="1" spcCol="1270" anchor="t" anchorCtr="0">
              <a:noAutofit/>
            </a:bodyPr>
            <a:lstStyle/>
            <a:p>
              <a:pPr lvl="0" algn="ctr" defTabSz="800100">
                <a:lnSpc>
                  <a:spcPct val="90000"/>
                </a:lnSpc>
                <a:spcBef>
                  <a:spcPct val="0"/>
                </a:spcBef>
                <a:spcAft>
                  <a:spcPct val="35000"/>
                </a:spcAft>
              </a:pPr>
              <a:endParaRPr lang="en-US" sz="600" b="0" kern="1200" dirty="0" smtClean="0">
                <a:solidFill>
                  <a:srgbClr val="002060"/>
                </a:solidFill>
              </a:endParaRPr>
            </a:p>
            <a:p>
              <a:pPr lvl="0" algn="ctr" defTabSz="800100">
                <a:lnSpc>
                  <a:spcPct val="90000"/>
                </a:lnSpc>
                <a:spcBef>
                  <a:spcPct val="0"/>
                </a:spcBef>
                <a:spcAft>
                  <a:spcPct val="35000"/>
                </a:spcAft>
              </a:pPr>
              <a:r>
                <a:rPr lang="en-US" sz="1400" dirty="0">
                  <a:solidFill>
                    <a:srgbClr val="002060"/>
                  </a:solidFill>
                </a:rPr>
                <a:t>To Create an Online Aggregated Profile</a:t>
              </a:r>
            </a:p>
          </p:txBody>
        </p:sp>
        <p:sp>
          <p:nvSpPr>
            <p:cNvPr id="94" name="Pentagon 93"/>
            <p:cNvSpPr/>
            <p:nvPr/>
          </p:nvSpPr>
          <p:spPr>
            <a:xfrm rot="5400000">
              <a:off x="10579394" y="4616400"/>
              <a:ext cx="796357" cy="1952382"/>
            </a:xfrm>
            <a:prstGeom prst="homePlate">
              <a:avLst>
                <a:gd name="adj" fmla="val 28471"/>
              </a:avLst>
            </a:prstGeom>
            <a:solidFill>
              <a:schemeClr val="accent5">
                <a:lumMod val="20000"/>
                <a:lumOff val="80000"/>
              </a:schemeClr>
            </a:solidFill>
          </p:spPr>
          <p:style>
            <a:lnRef idx="2">
              <a:schemeClr val="accent5">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spcFirstLastPara="0" vert="vert270" wrap="square" lIns="11430" tIns="87954" rIns="11430" bIns="87954" numCol="1" spcCol="1270" anchor="t" anchorCtr="0">
              <a:noAutofit/>
            </a:bodyPr>
            <a:lstStyle/>
            <a:p>
              <a:pPr lvl="0" algn="ctr" defTabSz="800100">
                <a:lnSpc>
                  <a:spcPct val="90000"/>
                </a:lnSpc>
                <a:spcBef>
                  <a:spcPct val="0"/>
                </a:spcBef>
                <a:spcAft>
                  <a:spcPct val="35000"/>
                </a:spcAft>
              </a:pPr>
              <a:endParaRPr lang="en-US" sz="600" b="0" kern="1200" dirty="0" smtClean="0">
                <a:solidFill>
                  <a:srgbClr val="002060"/>
                </a:solidFill>
              </a:endParaRPr>
            </a:p>
            <a:p>
              <a:pPr lvl="0" algn="ctr" defTabSz="800100">
                <a:lnSpc>
                  <a:spcPct val="90000"/>
                </a:lnSpc>
                <a:spcBef>
                  <a:spcPct val="0"/>
                </a:spcBef>
                <a:spcAft>
                  <a:spcPct val="35000"/>
                </a:spcAft>
              </a:pPr>
              <a:r>
                <a:rPr lang="en-US" sz="1400" dirty="0">
                  <a:solidFill>
                    <a:srgbClr val="002060"/>
                  </a:solidFill>
                </a:rPr>
                <a:t>For the Benefit of the Highest Bidder</a:t>
              </a:r>
            </a:p>
          </p:txBody>
        </p:sp>
      </p:grpSp>
      <p:grpSp>
        <p:nvGrpSpPr>
          <p:cNvPr id="2" name="Group 1"/>
          <p:cNvGrpSpPr/>
          <p:nvPr/>
        </p:nvGrpSpPr>
        <p:grpSpPr>
          <a:xfrm>
            <a:off x="621673" y="2282377"/>
            <a:ext cx="4881511" cy="1424063"/>
            <a:chOff x="621673" y="2282377"/>
            <a:chExt cx="4881511" cy="1424063"/>
          </a:xfrm>
        </p:grpSpPr>
        <p:grpSp>
          <p:nvGrpSpPr>
            <p:cNvPr id="9" name="Group 8"/>
            <p:cNvGrpSpPr/>
            <p:nvPr/>
          </p:nvGrpSpPr>
          <p:grpSpPr>
            <a:xfrm>
              <a:off x="621673" y="2282377"/>
              <a:ext cx="4881511" cy="1424063"/>
              <a:chOff x="528357" y="2894958"/>
              <a:chExt cx="4881511" cy="1424063"/>
            </a:xfrm>
          </p:grpSpPr>
          <p:pic>
            <p:nvPicPr>
              <p:cNvPr id="4098" name="Picture 2" descr="http://www.grace-fp7.eu/sites/default/files/imagecache/Article-preview/article-images/Database_iStock_000020783950XSmall_0.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544593" y="3224937"/>
                <a:ext cx="859541" cy="85544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28357" y="2894958"/>
                <a:ext cx="4881511" cy="1424063"/>
              </a:xfrm>
              <a:prstGeom prst="rect">
                <a:avLst/>
              </a:prstGeom>
              <a:noFill/>
              <a:ln w="28575">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8" name="Picture 2" descr="http://www.grace-fp7.eu/sites/default/files/imagecache/Article-preview/article-images/Database_iStock_000020783950XSmall_0.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432153" y="2619991"/>
              <a:ext cx="859541" cy="855448"/>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http://www.grace-fp7.eu/sites/default/files/imagecache/Article-preview/article-images/Database_iStock_000020783950XSmall_0.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75805" y="2637000"/>
              <a:ext cx="859541" cy="855448"/>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4" descr="Related image"/>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22727" y="2913006"/>
              <a:ext cx="1163226" cy="64589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6" descr="Related image"/>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515696" y="3101490"/>
              <a:ext cx="500827" cy="382896"/>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4" descr="Related image"/>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381527" y="2507522"/>
              <a:ext cx="396682" cy="389700"/>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6" descr="Related image"/>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58030" y="2527787"/>
              <a:ext cx="500969" cy="261171"/>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8" descr="Related image"/>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975355" y="2537833"/>
              <a:ext cx="294005" cy="297979"/>
            </a:xfrm>
            <a:prstGeom prst="rect">
              <a:avLst/>
            </a:prstGeom>
            <a:noFill/>
            <a:extLst>
              <a:ext uri="{909E8E84-426E-40DD-AFC4-6F175D3DCCD1}">
                <a14:hiddenFill xmlns:a14="http://schemas.microsoft.com/office/drawing/2010/main">
                  <a:solidFill>
                    <a:srgbClr val="FFFFFF"/>
                  </a:solidFill>
                </a14:hiddenFill>
              </a:ext>
            </a:extLst>
          </p:spPr>
        </p:pic>
      </p:grpSp>
      <p:sp>
        <p:nvSpPr>
          <p:cNvPr id="89" name="Rectangle 88"/>
          <p:cNvSpPr/>
          <p:nvPr/>
        </p:nvSpPr>
        <p:spPr>
          <a:xfrm>
            <a:off x="2084725" y="2279860"/>
            <a:ext cx="1985320" cy="2799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rgbClr val="0E5580"/>
                </a:solidFill>
              </a:rPr>
              <a:t>Company Data</a:t>
            </a:r>
            <a:endParaRPr lang="en-US" sz="1600" b="1" dirty="0">
              <a:solidFill>
                <a:srgbClr val="0E5580"/>
              </a:solidFill>
            </a:endParaRPr>
          </a:p>
        </p:txBody>
      </p:sp>
      <p:sp>
        <p:nvSpPr>
          <p:cNvPr id="66" name="Rectangle 65"/>
          <p:cNvSpPr/>
          <p:nvPr/>
        </p:nvSpPr>
        <p:spPr>
          <a:xfrm>
            <a:off x="7157287" y="17030"/>
            <a:ext cx="3357494" cy="415498"/>
          </a:xfrm>
          <a:prstGeom prst="rect">
            <a:avLst/>
          </a:prstGeom>
        </p:spPr>
        <p:txBody>
          <a:bodyPr wrap="square">
            <a:spAutoFit/>
          </a:bodyPr>
          <a:lstStyle/>
          <a:p>
            <a:pPr algn="r" defTabSz="457200"/>
            <a:r>
              <a:rPr lang="en-IN" sz="1050" dirty="0" smtClean="0">
                <a:solidFill>
                  <a:srgbClr val="0E5580">
                    <a:lumMod val="60000"/>
                    <a:lumOff val="40000"/>
                  </a:srgbClr>
                </a:solidFill>
                <a:latin typeface="Calibri" panose="020F0502020204030204" pitchFamily="34" charset="0"/>
                <a:ea typeface="Calibri" panose="020F0502020204030204" pitchFamily="34" charset="0"/>
                <a:cs typeface="Times New Roman" panose="02020603050405020304" pitchFamily="18" charset="0"/>
              </a:rPr>
              <a:t>Confidential Property </a:t>
            </a:r>
            <a:r>
              <a:rPr lang="en-IN" sz="1050" dirty="0">
                <a:solidFill>
                  <a:srgbClr val="0E5580">
                    <a:lumMod val="60000"/>
                    <a:lumOff val="40000"/>
                  </a:srgbClr>
                </a:solidFill>
                <a:latin typeface="Calibri" panose="020F0502020204030204" pitchFamily="34" charset="0"/>
                <a:ea typeface="Calibri" panose="020F0502020204030204" pitchFamily="34" charset="0"/>
                <a:cs typeface="Times New Roman" panose="02020603050405020304" pitchFamily="18" charset="0"/>
              </a:rPr>
              <a:t>of  Tata Insights and Quants  Division, </a:t>
            </a:r>
            <a:r>
              <a:rPr lang="en-IN" sz="1050" dirty="0" smtClean="0">
                <a:solidFill>
                  <a:srgbClr val="0E5580">
                    <a:lumMod val="60000"/>
                    <a:lumOff val="40000"/>
                  </a:srgbClr>
                </a:solidFill>
                <a:latin typeface="Calibri" panose="020F0502020204030204" pitchFamily="34" charset="0"/>
                <a:ea typeface="Calibri" panose="020F0502020204030204" pitchFamily="34" charset="0"/>
                <a:cs typeface="Times New Roman" panose="02020603050405020304" pitchFamily="18" charset="0"/>
              </a:rPr>
              <a:t>Tata Industries Limited</a:t>
            </a:r>
            <a:endParaRPr lang="en-IN" sz="1050" dirty="0">
              <a:solidFill>
                <a:srgbClr val="0E5580">
                  <a:lumMod val="60000"/>
                  <a:lumOff val="40000"/>
                </a:srgbClr>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886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4104"/>
                                        </p:tgtEl>
                                        <p:attrNameLst>
                                          <p:attrName>style.visibility</p:attrName>
                                        </p:attrNameLst>
                                      </p:cBhvr>
                                      <p:to>
                                        <p:strVal val="visible"/>
                                      </p:to>
                                    </p:set>
                                    <p:animEffect transition="in" filter="fade">
                                      <p:cBhvr>
                                        <p:cTn id="13" dur="500"/>
                                        <p:tgtEl>
                                          <p:spTgt spid="410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fade">
                                      <p:cBhvr>
                                        <p:cTn id="16" dur="500"/>
                                        <p:tgtEl>
                                          <p:spTgt spid="7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6"/>
                                        </p:tgtEl>
                                        <p:attrNameLst>
                                          <p:attrName>style.visibility</p:attrName>
                                        </p:attrNameLst>
                                      </p:cBhvr>
                                      <p:to>
                                        <p:strVal val="visible"/>
                                      </p:to>
                                    </p:set>
                                    <p:animEffect transition="in" filter="fade">
                                      <p:cBhvr>
                                        <p:cTn id="19" dur="500"/>
                                        <p:tgtEl>
                                          <p:spTgt spid="76"/>
                                        </p:tgtEl>
                                      </p:cBhvr>
                                    </p:animEffect>
                                  </p:childTnLst>
                                </p:cTn>
                              </p:par>
                              <p:par>
                                <p:cTn id="20" presetID="10" presetClass="entr" presetSubtype="0" fill="hold" nodeType="withEffect">
                                  <p:stCondLst>
                                    <p:cond delay="0"/>
                                  </p:stCondLst>
                                  <p:childTnLst>
                                    <p:set>
                                      <p:cBhvr>
                                        <p:cTn id="21" dur="1" fill="hold">
                                          <p:stCondLst>
                                            <p:cond delay="0"/>
                                          </p:stCondLst>
                                        </p:cTn>
                                        <p:tgtEl>
                                          <p:spTgt spid="4108"/>
                                        </p:tgtEl>
                                        <p:attrNameLst>
                                          <p:attrName>style.visibility</p:attrName>
                                        </p:attrNameLst>
                                      </p:cBhvr>
                                      <p:to>
                                        <p:strVal val="visible"/>
                                      </p:to>
                                    </p:set>
                                    <p:animEffect transition="in" filter="fade">
                                      <p:cBhvr>
                                        <p:cTn id="22" dur="500"/>
                                        <p:tgtEl>
                                          <p:spTgt spid="410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03"/>
                                        </p:tgtEl>
                                        <p:attrNameLst>
                                          <p:attrName>style.visibility</p:attrName>
                                        </p:attrNameLst>
                                      </p:cBhvr>
                                      <p:to>
                                        <p:strVal val="visible"/>
                                      </p:to>
                                    </p:set>
                                    <p:animEffect transition="in" filter="fade">
                                      <p:cBhvr>
                                        <p:cTn id="31" dur="500"/>
                                        <p:tgtEl>
                                          <p:spTgt spid="410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500"/>
                                        <p:tgtEl>
                                          <p:spTgt spid="57"/>
                                        </p:tgtEl>
                                      </p:cBhvr>
                                    </p:animEffect>
                                  </p:childTnLst>
                                </p:cTn>
                              </p:par>
                              <p:par>
                                <p:cTn id="37" presetID="10" presetClass="entr" presetSubtype="0" fill="hold" nodeType="with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500"/>
                                        <p:tgtEl>
                                          <p:spTgt spid="53"/>
                                        </p:tgtEl>
                                      </p:cBhvr>
                                    </p:animEffect>
                                  </p:childTnLst>
                                </p:cTn>
                              </p:par>
                              <p:par>
                                <p:cTn id="40" presetID="10" presetClass="entr" presetSubtype="0" fill="hold" nodeType="withEffect">
                                  <p:stCondLst>
                                    <p:cond delay="0"/>
                                  </p:stCondLst>
                                  <p:childTnLst>
                                    <p:set>
                                      <p:cBhvr>
                                        <p:cTn id="41" dur="1" fill="hold">
                                          <p:stCondLst>
                                            <p:cond delay="0"/>
                                          </p:stCondLst>
                                        </p:cTn>
                                        <p:tgtEl>
                                          <p:spTgt spid="4099"/>
                                        </p:tgtEl>
                                        <p:attrNameLst>
                                          <p:attrName>style.visibility</p:attrName>
                                        </p:attrNameLst>
                                      </p:cBhvr>
                                      <p:to>
                                        <p:strVal val="visible"/>
                                      </p:to>
                                    </p:set>
                                    <p:animEffect transition="in" filter="fade">
                                      <p:cBhvr>
                                        <p:cTn id="42" dur="500"/>
                                        <p:tgtEl>
                                          <p:spTgt spid="4099"/>
                                        </p:tgtEl>
                                      </p:cBhvr>
                                    </p:animEffect>
                                  </p:childTnLst>
                                </p:cTn>
                              </p:par>
                              <p:par>
                                <p:cTn id="43" presetID="10" presetClass="entr" presetSubtype="0" fill="hold" nodeType="with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500"/>
                                        <p:tgtEl>
                                          <p:spTgt spid="5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105"/>
                                        </p:tgtEl>
                                        <p:attrNameLst>
                                          <p:attrName>style.visibility</p:attrName>
                                        </p:attrNameLst>
                                      </p:cBhvr>
                                      <p:to>
                                        <p:strVal val="visible"/>
                                      </p:to>
                                    </p:set>
                                    <p:animEffect transition="in" filter="fade">
                                      <p:cBhvr>
                                        <p:cTn id="48" dur="500"/>
                                        <p:tgtEl>
                                          <p:spTgt spid="410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9"/>
                                        </p:tgtEl>
                                        <p:attrNameLst>
                                          <p:attrName>style.visibility</p:attrName>
                                        </p:attrNameLst>
                                      </p:cBhvr>
                                      <p:to>
                                        <p:strVal val="visible"/>
                                      </p:to>
                                    </p:set>
                                    <p:animEffect transition="in" filter="fade">
                                      <p:cBhvr>
                                        <p:cTn id="51"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73" grpId="0" animBg="1"/>
      <p:bldP spid="75" grpId="0"/>
      <p:bldP spid="76" grpId="0"/>
      <p:bldP spid="4103" grpId="0" animBg="1"/>
      <p:bldP spid="4105" grpId="0" animBg="1"/>
      <p:bldP spid="10" grpId="0" animBg="1"/>
      <p:bldP spid="8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505904" y="1575202"/>
            <a:ext cx="1946910" cy="381011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endParaRPr lang="en-US" sz="1600" dirty="0" smtClean="0">
              <a:solidFill>
                <a:srgbClr val="002060"/>
              </a:solidFill>
            </a:endParaRPr>
          </a:p>
          <a:p>
            <a:pPr algn="ctr"/>
            <a:endParaRPr lang="en-US" sz="1600" dirty="0">
              <a:solidFill>
                <a:srgbClr val="002060"/>
              </a:solidFill>
            </a:endParaRPr>
          </a:p>
          <a:p>
            <a:pPr algn="ctr"/>
            <a:endParaRPr lang="en-US" sz="1600" dirty="0" smtClean="0">
              <a:solidFill>
                <a:srgbClr val="002060"/>
              </a:solidFill>
            </a:endParaRPr>
          </a:p>
          <a:p>
            <a:r>
              <a:rPr lang="en-US" sz="2800" b="1" dirty="0" smtClean="0">
                <a:solidFill>
                  <a:srgbClr val="002060"/>
                </a:solidFill>
              </a:rPr>
              <a:t>2x</a:t>
            </a:r>
            <a:endParaRPr lang="en-US" sz="3200" b="1" dirty="0" smtClean="0">
              <a:solidFill>
                <a:srgbClr val="002060"/>
              </a:solidFill>
            </a:endParaRPr>
          </a:p>
          <a:p>
            <a:r>
              <a:rPr lang="en-US" sz="1600" dirty="0" smtClean="0">
                <a:solidFill>
                  <a:srgbClr val="002060"/>
                </a:solidFill>
              </a:rPr>
              <a:t>increase </a:t>
            </a:r>
            <a:r>
              <a:rPr lang="en-US" sz="1600" dirty="0">
                <a:solidFill>
                  <a:srgbClr val="002060"/>
                </a:solidFill>
              </a:rPr>
              <a:t>in "near me" search interest in </a:t>
            </a:r>
            <a:r>
              <a:rPr lang="en-US" sz="1600" dirty="0" smtClean="0">
                <a:solidFill>
                  <a:srgbClr val="002060"/>
                </a:solidFill>
              </a:rPr>
              <a:t>2015</a:t>
            </a:r>
            <a:endParaRPr lang="en-US" sz="1600" dirty="0">
              <a:solidFill>
                <a:srgbClr val="002060"/>
              </a:solidFill>
            </a:endParaRPr>
          </a:p>
        </p:txBody>
      </p:sp>
      <p:sp>
        <p:nvSpPr>
          <p:cNvPr id="19" name="Rectangle 18"/>
          <p:cNvSpPr/>
          <p:nvPr/>
        </p:nvSpPr>
        <p:spPr>
          <a:xfrm>
            <a:off x="4636190" y="1575202"/>
            <a:ext cx="2267410" cy="381011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endParaRPr lang="en-US" sz="1600" dirty="0">
              <a:solidFill>
                <a:srgbClr val="002060"/>
              </a:solidFill>
            </a:endParaRPr>
          </a:p>
          <a:p>
            <a:pPr algn="ctr"/>
            <a:endParaRPr lang="en-US" sz="1600" dirty="0" smtClean="0">
              <a:solidFill>
                <a:srgbClr val="002060"/>
              </a:solidFill>
            </a:endParaRPr>
          </a:p>
          <a:p>
            <a:pPr algn="ctr"/>
            <a:endParaRPr lang="en-US" sz="1600" dirty="0" smtClean="0">
              <a:solidFill>
                <a:srgbClr val="002060"/>
              </a:solidFill>
            </a:endParaRPr>
          </a:p>
          <a:p>
            <a:r>
              <a:rPr lang="en-US" sz="2800" b="1" dirty="0" smtClean="0">
                <a:solidFill>
                  <a:srgbClr val="002060"/>
                </a:solidFill>
              </a:rPr>
              <a:t>100 million</a:t>
            </a:r>
          </a:p>
          <a:p>
            <a:r>
              <a:rPr lang="en-US" sz="1600" dirty="0">
                <a:solidFill>
                  <a:srgbClr val="002060"/>
                </a:solidFill>
              </a:rPr>
              <a:t>hours of “how-to” content </a:t>
            </a:r>
            <a:r>
              <a:rPr lang="en-US" sz="1600" dirty="0" smtClean="0">
                <a:solidFill>
                  <a:srgbClr val="002060"/>
                </a:solidFill>
              </a:rPr>
              <a:t>watched </a:t>
            </a:r>
            <a:r>
              <a:rPr lang="en-US" sz="1600" dirty="0">
                <a:solidFill>
                  <a:srgbClr val="002060"/>
                </a:solidFill>
              </a:rPr>
              <a:t>on </a:t>
            </a:r>
            <a:r>
              <a:rPr lang="en-US" sz="1600" dirty="0" smtClean="0">
                <a:solidFill>
                  <a:srgbClr val="002060"/>
                </a:solidFill>
              </a:rPr>
              <a:t>YouTube in 2015</a:t>
            </a:r>
            <a:endParaRPr lang="en-US" sz="1600" dirty="0">
              <a:solidFill>
                <a:srgbClr val="002060"/>
              </a:solidFill>
            </a:endParaRPr>
          </a:p>
        </p:txBody>
      </p:sp>
      <p:sp>
        <p:nvSpPr>
          <p:cNvPr id="20" name="Rectangle 19"/>
          <p:cNvSpPr/>
          <p:nvPr/>
        </p:nvSpPr>
        <p:spPr>
          <a:xfrm>
            <a:off x="7173774" y="1575202"/>
            <a:ext cx="2313315" cy="381011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endParaRPr lang="en-US" sz="1600" dirty="0" smtClean="0">
              <a:solidFill>
                <a:srgbClr val="002060"/>
              </a:solidFill>
            </a:endParaRPr>
          </a:p>
          <a:p>
            <a:pPr algn="ctr"/>
            <a:endParaRPr lang="en-US" sz="1600" dirty="0">
              <a:solidFill>
                <a:srgbClr val="002060"/>
              </a:solidFill>
            </a:endParaRPr>
          </a:p>
          <a:p>
            <a:pPr algn="ctr"/>
            <a:endParaRPr lang="en-US" sz="1600" dirty="0" smtClean="0">
              <a:solidFill>
                <a:srgbClr val="002060"/>
              </a:solidFill>
            </a:endParaRPr>
          </a:p>
          <a:p>
            <a:r>
              <a:rPr lang="en-US" sz="2800" b="1" dirty="0" smtClean="0">
                <a:solidFill>
                  <a:srgbClr val="002060"/>
                </a:solidFill>
              </a:rPr>
              <a:t>82%</a:t>
            </a:r>
          </a:p>
          <a:p>
            <a:r>
              <a:rPr lang="en-US" sz="1600" dirty="0">
                <a:solidFill>
                  <a:srgbClr val="002060"/>
                </a:solidFill>
              </a:rPr>
              <a:t>of smartphone users consult their phones while in a </a:t>
            </a:r>
            <a:r>
              <a:rPr lang="en-US" sz="1600" dirty="0" smtClean="0">
                <a:solidFill>
                  <a:srgbClr val="002060"/>
                </a:solidFill>
              </a:rPr>
              <a:t>store</a:t>
            </a:r>
            <a:endParaRPr lang="en-US" sz="1600" dirty="0">
              <a:solidFill>
                <a:srgbClr val="002060"/>
              </a:solidFill>
            </a:endParaRPr>
          </a:p>
        </p:txBody>
      </p:sp>
      <p:sp>
        <p:nvSpPr>
          <p:cNvPr id="7" name="Rectangle 6"/>
          <p:cNvSpPr/>
          <p:nvPr/>
        </p:nvSpPr>
        <p:spPr>
          <a:xfrm>
            <a:off x="363687" y="1544722"/>
            <a:ext cx="1964043" cy="381011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endParaRPr lang="en-US" sz="1600" dirty="0" smtClean="0">
              <a:solidFill>
                <a:srgbClr val="002060"/>
              </a:solidFill>
            </a:endParaRPr>
          </a:p>
          <a:p>
            <a:pPr algn="ctr"/>
            <a:endParaRPr lang="en-US" sz="1600" dirty="0" smtClean="0">
              <a:solidFill>
                <a:srgbClr val="002060"/>
              </a:solidFill>
            </a:endParaRPr>
          </a:p>
          <a:p>
            <a:r>
              <a:rPr lang="en-US" sz="2800" b="1" dirty="0" smtClean="0">
                <a:solidFill>
                  <a:srgbClr val="002060"/>
                </a:solidFill>
              </a:rPr>
              <a:t>3.5 Billion</a:t>
            </a:r>
            <a:endParaRPr lang="en-US" sz="1400" dirty="0" smtClean="0">
              <a:solidFill>
                <a:srgbClr val="002060"/>
              </a:solidFill>
            </a:endParaRPr>
          </a:p>
          <a:p>
            <a:r>
              <a:rPr lang="en-US" sz="1600" dirty="0" smtClean="0">
                <a:solidFill>
                  <a:srgbClr val="002060"/>
                </a:solidFill>
              </a:rPr>
              <a:t>Searches on Google per day</a:t>
            </a:r>
            <a:endParaRPr lang="en-US" sz="1600" dirty="0">
              <a:solidFill>
                <a:srgbClr val="002060"/>
              </a:solidFill>
            </a:endParaRPr>
          </a:p>
        </p:txBody>
      </p:sp>
      <p:sp>
        <p:nvSpPr>
          <p:cNvPr id="2" name="Title 1"/>
          <p:cNvSpPr>
            <a:spLocks noGrp="1"/>
          </p:cNvSpPr>
          <p:nvPr>
            <p:ph type="title"/>
          </p:nvPr>
        </p:nvSpPr>
        <p:spPr>
          <a:xfrm>
            <a:off x="629984" y="475127"/>
            <a:ext cx="9785683" cy="706964"/>
          </a:xfrm>
        </p:spPr>
        <p:txBody>
          <a:bodyPr/>
          <a:lstStyle/>
          <a:p>
            <a:r>
              <a:rPr lang="en-IN" dirty="0" smtClean="0"/>
              <a:t>Digital Data is being created at an exponential rate</a:t>
            </a:r>
            <a:endParaRPr lang="en-IN" dirty="0"/>
          </a:p>
        </p:txBody>
      </p:sp>
      <p:sp>
        <p:nvSpPr>
          <p:cNvPr id="3" name="Slide Number Placeholder 2"/>
          <p:cNvSpPr>
            <a:spLocks noGrp="1"/>
          </p:cNvSpPr>
          <p:nvPr>
            <p:ph type="sldNum" sz="quarter" idx="12"/>
          </p:nvPr>
        </p:nvSpPr>
        <p:spPr/>
        <p:txBody>
          <a:bodyPr/>
          <a:lstStyle/>
          <a:p>
            <a:fld id="{D57F1E4F-1CFF-5643-939E-217C01CDF565}" type="slidenum">
              <a:rPr lang="en-US" smtClean="0">
                <a:solidFill>
                  <a:srgbClr val="0E5580"/>
                </a:solidFill>
              </a:rPr>
              <a:pPr/>
              <a:t>39</a:t>
            </a:fld>
            <a:endParaRPr lang="en-US" dirty="0">
              <a:solidFill>
                <a:srgbClr val="0E5580"/>
              </a:solidFill>
            </a:endParaRPr>
          </a:p>
        </p:txBody>
      </p:sp>
      <p:pic>
        <p:nvPicPr>
          <p:cNvPr id="1028" name="Picture 4" descr="Related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16676" r="14960"/>
          <a:stretch/>
        </p:blipFill>
        <p:spPr bwMode="auto">
          <a:xfrm>
            <a:off x="465216" y="1615430"/>
            <a:ext cx="1802880" cy="175493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0" name="Picture 6"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1505" y="1645910"/>
            <a:ext cx="1720857" cy="172445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2" name="Picture 8" descr="http://cdn.sheknows.com/articles/2010/11/little-boy-cooking.jpg"/>
          <p:cNvPicPr>
            <a:picLocks noChangeAspect="1" noChangeArrowheads="1"/>
          </p:cNvPicPr>
          <p:nvPr/>
        </p:nvPicPr>
        <p:blipFill rotWithShape="1">
          <a:blip r:embed="rId5">
            <a:extLst>
              <a:ext uri="{28A0092B-C50C-407E-A947-70E740481C1C}">
                <a14:useLocalDpi xmlns:a14="http://schemas.microsoft.com/office/drawing/2010/main" val="0"/>
              </a:ext>
            </a:extLst>
          </a:blip>
          <a:srcRect r="24905"/>
          <a:stretch/>
        </p:blipFill>
        <p:spPr bwMode="auto">
          <a:xfrm>
            <a:off x="4840611" y="1645910"/>
            <a:ext cx="1944420" cy="172445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4" name="Picture 10" descr="https://encrypted-tbn2.gstatic.com/images?q=tbn:ANd9GcRqGMreZUq5PWrFVPeSXnElaLP7gsINhgvvkVurgpAYfKKtZRycaw"/>
          <p:cNvPicPr>
            <a:picLocks noChangeAspect="1" noChangeArrowheads="1"/>
          </p:cNvPicPr>
          <p:nvPr/>
        </p:nvPicPr>
        <p:blipFill rotWithShape="1">
          <a:blip r:embed="rId6">
            <a:extLst>
              <a:ext uri="{28A0092B-C50C-407E-A947-70E740481C1C}">
                <a14:useLocalDpi xmlns:a14="http://schemas.microsoft.com/office/drawing/2010/main" val="0"/>
              </a:ext>
            </a:extLst>
          </a:blip>
          <a:srcRect l="26953" b="4988"/>
          <a:stretch/>
        </p:blipFill>
        <p:spPr bwMode="auto">
          <a:xfrm>
            <a:off x="7311708" y="1701503"/>
            <a:ext cx="2037446" cy="162388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Rectangle 7"/>
          <p:cNvSpPr/>
          <p:nvPr/>
        </p:nvSpPr>
        <p:spPr>
          <a:xfrm>
            <a:off x="348696" y="5792700"/>
            <a:ext cx="11463827" cy="54086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Tata iQ will capture the Digital Data that matters</a:t>
            </a:r>
          </a:p>
        </p:txBody>
      </p:sp>
      <p:pic>
        <p:nvPicPr>
          <p:cNvPr id="1038" name="Picture 14" descr="Related imag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90351" y="4711819"/>
            <a:ext cx="960438" cy="64496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http://qualiente.fr/images/formation-positionnement-sur-le-web.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4850" y="4662239"/>
            <a:ext cx="1638053" cy="58680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s://localwiki.org/ftl/shopping/_files/shopping-cart.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011738" y="4818798"/>
            <a:ext cx="486157" cy="460228"/>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edge.alphabuyer.com/wp-content/uploads/2014/01/icon_expand.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400115" y="4769205"/>
            <a:ext cx="600422" cy="58939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9625023" y="1575202"/>
            <a:ext cx="2202491" cy="381011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endParaRPr lang="en-US" sz="1600" dirty="0" smtClean="0">
              <a:solidFill>
                <a:srgbClr val="002060"/>
              </a:solidFill>
            </a:endParaRPr>
          </a:p>
          <a:p>
            <a:pPr algn="ctr"/>
            <a:endParaRPr lang="en-US" sz="1600" dirty="0">
              <a:solidFill>
                <a:srgbClr val="002060"/>
              </a:solidFill>
            </a:endParaRPr>
          </a:p>
          <a:p>
            <a:pPr algn="ctr"/>
            <a:endParaRPr lang="en-US" sz="1600" dirty="0" smtClean="0">
              <a:solidFill>
                <a:srgbClr val="002060"/>
              </a:solidFill>
            </a:endParaRPr>
          </a:p>
          <a:p>
            <a:r>
              <a:rPr lang="en-US" sz="2800" b="1" dirty="0" smtClean="0">
                <a:solidFill>
                  <a:srgbClr val="002060"/>
                </a:solidFill>
              </a:rPr>
              <a:t>30%</a:t>
            </a:r>
          </a:p>
          <a:p>
            <a:r>
              <a:rPr lang="en-US" sz="1600" dirty="0">
                <a:solidFill>
                  <a:srgbClr val="002060"/>
                </a:solidFill>
              </a:rPr>
              <a:t>of </a:t>
            </a:r>
            <a:r>
              <a:rPr lang="en-US" sz="1600" dirty="0" smtClean="0">
                <a:solidFill>
                  <a:srgbClr val="002060"/>
                </a:solidFill>
              </a:rPr>
              <a:t>Global population is active on Social Media</a:t>
            </a:r>
            <a:endParaRPr lang="en-US" sz="1600" dirty="0">
              <a:solidFill>
                <a:srgbClr val="002060"/>
              </a:solidFill>
            </a:endParaRPr>
          </a:p>
        </p:txBody>
      </p:sp>
      <p:pic>
        <p:nvPicPr>
          <p:cNvPr id="1048" name="Picture 24" descr="Related image"/>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051264" y="4807335"/>
            <a:ext cx="1440750" cy="543234"/>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Related imag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626458" y="1705281"/>
            <a:ext cx="2162930" cy="162011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1" name="Rectangle 30"/>
          <p:cNvSpPr/>
          <p:nvPr/>
        </p:nvSpPr>
        <p:spPr>
          <a:xfrm>
            <a:off x="7157287" y="17030"/>
            <a:ext cx="3357494" cy="415498"/>
          </a:xfrm>
          <a:prstGeom prst="rect">
            <a:avLst/>
          </a:prstGeom>
        </p:spPr>
        <p:txBody>
          <a:bodyPr wrap="square">
            <a:spAutoFit/>
          </a:bodyPr>
          <a:lstStyle/>
          <a:p>
            <a:pPr algn="r" defTabSz="457200"/>
            <a:r>
              <a:rPr lang="en-IN" sz="1050" dirty="0" smtClean="0">
                <a:solidFill>
                  <a:srgbClr val="0E5580">
                    <a:lumMod val="60000"/>
                    <a:lumOff val="40000"/>
                  </a:srgbClr>
                </a:solidFill>
                <a:latin typeface="Calibri" panose="020F0502020204030204" pitchFamily="34" charset="0"/>
                <a:ea typeface="Calibri" panose="020F0502020204030204" pitchFamily="34" charset="0"/>
                <a:cs typeface="Times New Roman" panose="02020603050405020304" pitchFamily="18" charset="0"/>
              </a:rPr>
              <a:t>Confidential Property </a:t>
            </a:r>
            <a:r>
              <a:rPr lang="en-IN" sz="1050" dirty="0">
                <a:solidFill>
                  <a:srgbClr val="0E5580">
                    <a:lumMod val="60000"/>
                    <a:lumOff val="40000"/>
                  </a:srgbClr>
                </a:solidFill>
                <a:latin typeface="Calibri" panose="020F0502020204030204" pitchFamily="34" charset="0"/>
                <a:ea typeface="Calibri" panose="020F0502020204030204" pitchFamily="34" charset="0"/>
                <a:cs typeface="Times New Roman" panose="02020603050405020304" pitchFamily="18" charset="0"/>
              </a:rPr>
              <a:t>of  Tata Insights and Quants  Division, </a:t>
            </a:r>
            <a:r>
              <a:rPr lang="en-IN" sz="1050" dirty="0" smtClean="0">
                <a:solidFill>
                  <a:srgbClr val="0E5580">
                    <a:lumMod val="60000"/>
                    <a:lumOff val="40000"/>
                  </a:srgbClr>
                </a:solidFill>
                <a:latin typeface="Calibri" panose="020F0502020204030204" pitchFamily="34" charset="0"/>
                <a:ea typeface="Calibri" panose="020F0502020204030204" pitchFamily="34" charset="0"/>
                <a:cs typeface="Times New Roman" panose="02020603050405020304" pitchFamily="18" charset="0"/>
              </a:rPr>
              <a:t>Tata Industries Limited</a:t>
            </a:r>
            <a:endParaRPr lang="en-IN" sz="1050" dirty="0">
              <a:solidFill>
                <a:srgbClr val="0E5580">
                  <a:lumMod val="60000"/>
                  <a:lumOff val="40000"/>
                </a:srgbClr>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12761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954" y="446271"/>
            <a:ext cx="9896265" cy="706964"/>
          </a:xfrm>
        </p:spPr>
        <p:txBody>
          <a:bodyPr/>
          <a:lstStyle/>
          <a:p>
            <a:r>
              <a:rPr lang="en-IN" dirty="0" smtClean="0"/>
              <a:t>Analytics across the Customer Life cycle</a:t>
            </a:r>
            <a:endParaRPr lang="en-IN" dirty="0"/>
          </a:p>
        </p:txBody>
      </p:sp>
      <p:sp>
        <p:nvSpPr>
          <p:cNvPr id="4" name="Slide Number Placeholder 3"/>
          <p:cNvSpPr>
            <a:spLocks noGrp="1"/>
          </p:cNvSpPr>
          <p:nvPr>
            <p:ph type="sldNum" sz="quarter" idx="12"/>
          </p:nvPr>
        </p:nvSpPr>
        <p:spPr/>
        <p:txBody>
          <a:bodyPr/>
          <a:lstStyle/>
          <a:p>
            <a:fld id="{D57F1E4F-1CFF-5643-939E-217C01CDF565}" type="slidenum">
              <a:rPr lang="en-US" smtClean="0">
                <a:solidFill>
                  <a:srgbClr val="0E5580"/>
                </a:solidFill>
              </a:rPr>
              <a:pPr/>
              <a:t>4</a:t>
            </a:fld>
            <a:endParaRPr lang="en-US" dirty="0">
              <a:solidFill>
                <a:srgbClr val="0E5580"/>
              </a:solidFill>
            </a:endParaRPr>
          </a:p>
        </p:txBody>
      </p:sp>
      <p:pic>
        <p:nvPicPr>
          <p:cNvPr id="1032" name="Picture 8"/>
          <p:cNvPicPr>
            <a:picLocks noChangeAspect="1" noChangeArrowheads="1"/>
          </p:cNvPicPr>
          <p:nvPr/>
        </p:nvPicPr>
        <p:blipFill>
          <a:blip r:embed="rId3"/>
          <a:srcRect/>
          <a:stretch>
            <a:fillRect/>
          </a:stretch>
        </p:blipFill>
        <p:spPr bwMode="auto">
          <a:xfrm>
            <a:off x="4389112" y="3294177"/>
            <a:ext cx="1169130" cy="1092915"/>
          </a:xfrm>
          <a:prstGeom prst="rect">
            <a:avLst/>
          </a:prstGeom>
          <a:noFill/>
          <a:ln w="9525">
            <a:noFill/>
            <a:miter lim="800000"/>
            <a:headEnd/>
            <a:tailEnd/>
          </a:ln>
          <a:effectLst/>
        </p:spPr>
      </p:pic>
      <p:pic>
        <p:nvPicPr>
          <p:cNvPr id="1034" name="Picture 10"/>
          <p:cNvPicPr>
            <a:picLocks noChangeAspect="1" noChangeArrowheads="1"/>
          </p:cNvPicPr>
          <p:nvPr/>
        </p:nvPicPr>
        <p:blipFill>
          <a:blip r:embed="rId4"/>
          <a:srcRect/>
          <a:stretch>
            <a:fillRect/>
          </a:stretch>
        </p:blipFill>
        <p:spPr bwMode="auto">
          <a:xfrm>
            <a:off x="4349369" y="5168753"/>
            <a:ext cx="1099718" cy="829993"/>
          </a:xfrm>
          <a:prstGeom prst="rect">
            <a:avLst/>
          </a:prstGeom>
          <a:noFill/>
          <a:ln w="9525">
            <a:noFill/>
            <a:miter lim="800000"/>
            <a:headEnd/>
            <a:tailEnd/>
          </a:ln>
          <a:effectLst/>
        </p:spPr>
      </p:pic>
      <p:grpSp>
        <p:nvGrpSpPr>
          <p:cNvPr id="41" name="Group 40"/>
          <p:cNvGrpSpPr/>
          <p:nvPr/>
        </p:nvGrpSpPr>
        <p:grpSpPr>
          <a:xfrm>
            <a:off x="4094549" y="4173933"/>
            <a:ext cx="1686910" cy="969307"/>
            <a:chOff x="13908195" y="1517311"/>
            <a:chExt cx="1686910" cy="969307"/>
          </a:xfrm>
        </p:grpSpPr>
        <p:pic>
          <p:nvPicPr>
            <p:cNvPr id="1039" name="Picture 15" descr="http://www.google.co.uk/analytics/images/feat-hed-mobile.png"/>
            <p:cNvPicPr>
              <a:picLocks noChangeAspect="1" noChangeArrowheads="1"/>
            </p:cNvPicPr>
            <p:nvPr/>
          </p:nvPicPr>
          <p:blipFill>
            <a:blip r:embed="rId5"/>
            <a:srcRect/>
            <a:stretch>
              <a:fillRect/>
            </a:stretch>
          </p:blipFill>
          <p:spPr bwMode="auto">
            <a:xfrm>
              <a:off x="14187668" y="1517311"/>
              <a:ext cx="1127964" cy="845973"/>
            </a:xfrm>
            <a:prstGeom prst="rect">
              <a:avLst/>
            </a:prstGeom>
            <a:noFill/>
          </p:spPr>
        </p:pic>
        <p:sp>
          <p:nvSpPr>
            <p:cNvPr id="21" name="TextBox 20"/>
            <p:cNvSpPr txBox="1"/>
            <p:nvPr/>
          </p:nvSpPr>
          <p:spPr bwMode="gray">
            <a:xfrm>
              <a:off x="13908195" y="2250135"/>
              <a:ext cx="1686910" cy="236483"/>
            </a:xfrm>
            <a:prstGeom prst="rect">
              <a:avLst/>
            </a:prstGeom>
          </p:spPr>
          <p:txBody>
            <a:bodyPr vert="horz" wrap="square" lIns="91440" tIns="45720" rIns="91440" bIns="45720" rtlCol="0" anchor="ctr">
              <a:noAutofit/>
            </a:bodyPr>
            <a:lstStyle/>
            <a:p>
              <a:pPr algn="ctr"/>
              <a:r>
                <a:rPr lang="en-US" sz="1200" b="1" dirty="0" smtClean="0">
                  <a:solidFill>
                    <a:schemeClr val="bg1">
                      <a:lumMod val="50000"/>
                    </a:schemeClr>
                  </a:solidFill>
                </a:rPr>
                <a:t>Multi-device Data</a:t>
              </a:r>
              <a:endParaRPr lang="en-IN" sz="1200" b="1" dirty="0" smtClean="0">
                <a:solidFill>
                  <a:schemeClr val="bg1">
                    <a:lumMod val="50000"/>
                  </a:schemeClr>
                </a:solidFill>
              </a:endParaRPr>
            </a:p>
          </p:txBody>
        </p:sp>
      </p:grpSp>
      <p:grpSp>
        <p:nvGrpSpPr>
          <p:cNvPr id="42" name="Group 41"/>
          <p:cNvGrpSpPr/>
          <p:nvPr/>
        </p:nvGrpSpPr>
        <p:grpSpPr>
          <a:xfrm>
            <a:off x="4119949" y="1408161"/>
            <a:ext cx="1686910" cy="913904"/>
            <a:chOff x="12441559" y="589773"/>
            <a:chExt cx="1686910" cy="913904"/>
          </a:xfrm>
        </p:grpSpPr>
        <p:pic>
          <p:nvPicPr>
            <p:cNvPr id="1041" name="Picture 17" descr="http://techformatic.com/wp-content/uploads/2015/03/social_media_icons_large.png"/>
            <p:cNvPicPr>
              <a:picLocks noChangeAspect="1" noChangeArrowheads="1"/>
            </p:cNvPicPr>
            <p:nvPr/>
          </p:nvPicPr>
          <p:blipFill>
            <a:blip r:embed="rId6" cstate="print"/>
            <a:srcRect/>
            <a:stretch>
              <a:fillRect/>
            </a:stretch>
          </p:blipFill>
          <p:spPr bwMode="auto">
            <a:xfrm>
              <a:off x="12742054" y="589773"/>
              <a:ext cx="1000327" cy="665218"/>
            </a:xfrm>
            <a:prstGeom prst="rect">
              <a:avLst/>
            </a:prstGeom>
            <a:noFill/>
          </p:spPr>
        </p:pic>
        <p:sp>
          <p:nvSpPr>
            <p:cNvPr id="30" name="TextBox 29"/>
            <p:cNvSpPr txBox="1"/>
            <p:nvPr/>
          </p:nvSpPr>
          <p:spPr bwMode="gray">
            <a:xfrm>
              <a:off x="12441559" y="1267194"/>
              <a:ext cx="1686910" cy="236483"/>
            </a:xfrm>
            <a:prstGeom prst="rect">
              <a:avLst/>
            </a:prstGeom>
          </p:spPr>
          <p:txBody>
            <a:bodyPr vert="horz" wrap="square" lIns="91440" tIns="45720" rIns="91440" bIns="45720" rtlCol="0" anchor="ctr">
              <a:noAutofit/>
            </a:bodyPr>
            <a:lstStyle/>
            <a:p>
              <a:pPr algn="ctr"/>
              <a:r>
                <a:rPr lang="en-US" sz="1400" b="1" dirty="0" smtClean="0">
                  <a:solidFill>
                    <a:schemeClr val="bg1">
                      <a:lumMod val="50000"/>
                    </a:schemeClr>
                  </a:solidFill>
                </a:rPr>
                <a:t>Social Media</a:t>
              </a:r>
              <a:endParaRPr lang="en-IN" sz="1400" b="1" dirty="0" smtClean="0">
                <a:solidFill>
                  <a:schemeClr val="bg1">
                    <a:lumMod val="50000"/>
                  </a:schemeClr>
                </a:solidFill>
              </a:endParaRPr>
            </a:p>
          </p:txBody>
        </p:sp>
      </p:grpSp>
      <p:grpSp>
        <p:nvGrpSpPr>
          <p:cNvPr id="44" name="Group 43"/>
          <p:cNvGrpSpPr/>
          <p:nvPr/>
        </p:nvGrpSpPr>
        <p:grpSpPr>
          <a:xfrm>
            <a:off x="4023741" y="6038675"/>
            <a:ext cx="1818289" cy="780500"/>
            <a:chOff x="13842505" y="2557733"/>
            <a:chExt cx="1818289" cy="780500"/>
          </a:xfrm>
        </p:grpSpPr>
        <p:pic>
          <p:nvPicPr>
            <p:cNvPr id="1045" name="Picture 21" descr="http://www.codeforest.net/wp-content/uploads/2010/09/Database_1.png"/>
            <p:cNvPicPr>
              <a:picLocks noChangeAspect="1" noChangeArrowheads="1"/>
            </p:cNvPicPr>
            <p:nvPr/>
          </p:nvPicPr>
          <p:blipFill>
            <a:blip r:embed="rId7" cstate="print"/>
            <a:srcRect/>
            <a:stretch>
              <a:fillRect/>
            </a:stretch>
          </p:blipFill>
          <p:spPr bwMode="auto">
            <a:xfrm>
              <a:off x="14357430" y="2557733"/>
              <a:ext cx="788440" cy="526626"/>
            </a:xfrm>
            <a:prstGeom prst="rect">
              <a:avLst/>
            </a:prstGeom>
            <a:noFill/>
          </p:spPr>
        </p:pic>
        <p:sp>
          <p:nvSpPr>
            <p:cNvPr id="34" name="TextBox 33"/>
            <p:cNvSpPr txBox="1"/>
            <p:nvPr/>
          </p:nvSpPr>
          <p:spPr bwMode="gray">
            <a:xfrm>
              <a:off x="13842505" y="3096496"/>
              <a:ext cx="1818289" cy="241737"/>
            </a:xfrm>
            <a:prstGeom prst="rect">
              <a:avLst/>
            </a:prstGeom>
          </p:spPr>
          <p:txBody>
            <a:bodyPr vert="horz" wrap="square" lIns="91440" tIns="45720" rIns="91440" bIns="45720" rtlCol="0" anchor="ctr">
              <a:noAutofit/>
            </a:bodyPr>
            <a:lstStyle/>
            <a:p>
              <a:pPr algn="ctr"/>
              <a:r>
                <a:rPr lang="en-US" sz="1200" b="1" dirty="0" smtClean="0">
                  <a:solidFill>
                    <a:schemeClr val="bg1">
                      <a:lumMod val="50000"/>
                    </a:schemeClr>
                  </a:solidFill>
                </a:rPr>
                <a:t>Customer Transaction</a:t>
              </a:r>
              <a:endParaRPr lang="en-IN" sz="1200" b="1" dirty="0" smtClean="0">
                <a:solidFill>
                  <a:schemeClr val="bg1">
                    <a:lumMod val="50000"/>
                  </a:schemeClr>
                </a:solidFill>
              </a:endParaRPr>
            </a:p>
          </p:txBody>
        </p:sp>
      </p:grpSp>
      <p:grpSp>
        <p:nvGrpSpPr>
          <p:cNvPr id="40" name="Group 39"/>
          <p:cNvGrpSpPr/>
          <p:nvPr/>
        </p:nvGrpSpPr>
        <p:grpSpPr>
          <a:xfrm>
            <a:off x="4033189" y="2265148"/>
            <a:ext cx="1746109" cy="1039191"/>
            <a:chOff x="12363401" y="1491856"/>
            <a:chExt cx="1746109" cy="1039191"/>
          </a:xfrm>
        </p:grpSpPr>
        <p:sp>
          <p:nvSpPr>
            <p:cNvPr id="32" name="TextBox 31"/>
            <p:cNvSpPr txBox="1"/>
            <p:nvPr/>
          </p:nvSpPr>
          <p:spPr bwMode="gray">
            <a:xfrm>
              <a:off x="12363401" y="2298712"/>
              <a:ext cx="1746109" cy="232335"/>
            </a:xfrm>
            <a:prstGeom prst="rect">
              <a:avLst/>
            </a:prstGeom>
          </p:spPr>
          <p:txBody>
            <a:bodyPr vert="horz" wrap="square" lIns="91440" tIns="45720" rIns="91440" bIns="45720" rtlCol="0" anchor="ctr">
              <a:noAutofit/>
            </a:bodyPr>
            <a:lstStyle/>
            <a:p>
              <a:pPr algn="ctr"/>
              <a:r>
                <a:rPr lang="en-US" sz="1200" b="1" dirty="0" smtClean="0">
                  <a:solidFill>
                    <a:schemeClr val="bg1">
                      <a:lumMod val="50000"/>
                    </a:schemeClr>
                  </a:solidFill>
                </a:rPr>
                <a:t>Web Logs</a:t>
              </a:r>
              <a:endParaRPr lang="en-IN" sz="1200" b="1" dirty="0" smtClean="0">
                <a:solidFill>
                  <a:schemeClr val="bg1">
                    <a:lumMod val="50000"/>
                  </a:schemeClr>
                </a:solidFill>
              </a:endParaRPr>
            </a:p>
          </p:txBody>
        </p:sp>
        <p:pic>
          <p:nvPicPr>
            <p:cNvPr id="1049" name="Picture 25" descr="https://cdn0.iconfinder.com/data/icons/seo-smart-pack/128/grey_new_seo-40-512.png"/>
            <p:cNvPicPr>
              <a:picLocks noChangeAspect="1" noChangeArrowheads="1"/>
            </p:cNvPicPr>
            <p:nvPr/>
          </p:nvPicPr>
          <p:blipFill>
            <a:blip r:embed="rId8"/>
            <a:srcRect/>
            <a:stretch>
              <a:fillRect/>
            </a:stretch>
          </p:blipFill>
          <p:spPr bwMode="auto">
            <a:xfrm>
              <a:off x="12795954" y="1491856"/>
              <a:ext cx="917574" cy="917574"/>
            </a:xfrm>
            <a:prstGeom prst="rect">
              <a:avLst/>
            </a:prstGeom>
            <a:noFill/>
          </p:spPr>
        </p:pic>
      </p:grpSp>
      <p:sp>
        <p:nvSpPr>
          <p:cNvPr id="1051" name="AutoShape 27" descr="http://files.softicons.com/download/web-icons/seo-icons-by-design-bolts/ico/Organic-Search-Icon.ic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53" name="AutoShape 29" descr="http://files.softicons.com/download/web-icons/seo-icons-by-design-bolts/ico/Organic-Search-Icon.ic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55" name="AutoShape 31" descr="http://files.softicons.com/download/web-icons/seo-icons-by-design-bolts/ico/Organic-Search-Icon.ic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57" name="AutoShape 33" descr="http://files.softicons.com/download/web-icons/seo-icons-by-design-bolts/ico/Organic-Search-Icon.ic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67" name="AutoShape 43" descr="Image result for mobile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69" name="AutoShape 45" descr="data:image/png;base64,iVBORw0KGgoAAAANSUhEUgAAAFsAAADVCAMAAAAPUnwDAAAAYFBMVEX///8AAAA3Nzfd3d27u7uUlJSOjo57e3uZmZnr6+sVFRWioqIoKCgeHh7k5OTZ2dn09PTExMQ9PT3Nzc0PDw8uLi6FhYVOTk61tbVpaWljY2NISEhVVVWsrKwICAhaWlqKP62CAAACCElEQVR4nO3bW3OCMBAF4GxBJXK/CNZ6+f//ssVqqwbKsWwenDnnOfmGAbI4464xDMMwDMMwDPPasWW0mJeotIPw4U00ksTZIx3qyH02hzu5eFeT++xv7ozdqNIiTfBz1ZUyLZJeb7o+LbIuznTkgRZZ9XTghRapv2zdV+Q3e2OyxJMtuQl90RKb1pu9M503e23W3mwxx+k13crNCbGnl4SDxb5WsQfLvQE2AkvKQRo4zoDdtJGbZapi/zu0adNWsd/m5Thup/VwyYOTV2N2EkzvnoitRux2Nm1MPGJvFex8xB7+eD2XgDZt2rRp06ZNmzZt2rRp06ZNmzZt2rRp06ZNmzZt2rRpe7F9/l/s839un//P++wrkNn9EI38YauG9jx70526Z1qicbsrs8IUWY33vKJ2Uo68xPPt9LZBEe2Nxuz0vhoUWE83Zj9WX6BZE7Urp3BADxSyD469VbPd8pg107sguxnoYkXagZG+3iEbaDMV5AIaZxrCFNB1I33UbvdtPr1J1lD/98Kx4+lNsoP61lPH/gB2xVi//eOvC+SyJQeP2P2hr5EnuTfofMPt40Qe5OXAYXMZ7fUltwto/ep7NVaOkza01pZL7KvWFJeD4HEORn9+53jzLSl2qvT+vkhs9ealkvjxpNmDzo1J3TmvM9/Ppy1nZBGFIwMLDMMwDMMwDPMy+QTpIi0ilavSPg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71" name="AutoShape 47" descr="data:image/png;base64,iVBORw0KGgoAAAANSUhEUgAAAFsAAADVCAMAAAAPUnwDAAAAYFBMVEX///8AAAA3Nzfd3d27u7uUlJSOjo57e3uZmZnr6+sVFRWioqIoKCgeHh7k5OTZ2dn09PTExMQ9PT3Nzc0PDw8uLi6FhYVOTk61tbVpaWljY2NISEhVVVWsrKwICAhaWlqKP62CAAACCElEQVR4nO3bW3OCMBAF4GxBJXK/CNZ6+f//ssVqqwbKsWwenDnnOfmGAbI4464xDMMwDMMwDPPasWW0mJeotIPw4U00ksTZIx3qyH02hzu5eFeT++xv7ozdqNIiTfBz1ZUyLZJeb7o+LbIuznTkgRZZ9XTghRapv2zdV+Q3e2OyxJMtuQl90RKb1pu9M503e23W3mwxx+k13crNCbGnl4SDxb5WsQfLvQE2AkvKQRo4zoDdtJGbZapi/zu0adNWsd/m5Thup/VwyYOTV2N2EkzvnoitRux2Nm1MPGJvFex8xB7+eD2XgDZt2rRp06ZNmzZt2rRp06ZNmzZt2rRp06ZNmzZt2rRpe7F9/l/s839un//P++wrkNn9EI38YauG9jx70526Z1qicbsrs8IUWY33vKJ2Uo68xPPt9LZBEe2Nxuz0vhoUWE83Zj9WX6BZE7Urp3BADxSyD469VbPd8pg107sguxnoYkXagZG+3iEbaDMV5AIaZxrCFNB1I33UbvdtPr1J1lD/98Kx4+lNsoP61lPH/gB2xVi//eOvC+SyJQeP2P2hr5EnuTfofMPt40Qe5OXAYXMZ7fUltwto/ep7NVaOkza01pZL7KvWFJeD4HEORn9+53jzLSl2qvT+vkhs9ealkvjxpNmDzo1J3TmvM9/Ppy1nZBGFIwMLDMMwDMMwDPMy+QTpIi0ilavSPg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73" name="AutoShape 49" descr="data:image/png;base64,iVBORw0KGgoAAAANSUhEUgAAAFsAAADVCAMAAAAPUnwDAAAAYFBMVEX///8AAAA3Nzfd3d27u7uUlJSOjo57e3uZmZnr6+sVFRWioqIoKCgeHh7k5OTZ2dn09PTExMQ9PT3Nzc0PDw8uLi6FhYVOTk61tbVpaWljY2NISEhVVVWsrKwICAhaWlqKP62CAAACCElEQVR4nO3bW3OCMBAF4GxBJXK/CNZ6+f//ssVqqwbKsWwenDnnOfmGAbI4464xDMMwDMMwDPPasWW0mJeotIPw4U00ksTZIx3qyH02hzu5eFeT++xv7ozdqNIiTfBz1ZUyLZJeb7o+LbIuznTkgRZZ9XTghRapv2zdV+Q3e2OyxJMtuQl90RKb1pu9M503e23W3mwxx+k13crNCbGnl4SDxb5WsQfLvQE2AkvKQRo4zoDdtJGbZapi/zu0adNWsd/m5Thup/VwyYOTV2N2EkzvnoitRux2Nm1MPGJvFex8xB7+eD2XgDZt2rRp06ZNmzZt2rRp06ZNmzZt2rRp06ZNmzZt2rRpe7F9/l/s839un//P++wrkNn9EI38YauG9jx70526Z1qicbsrs8IUWY33vKJ2Uo68xPPt9LZBEe2Nxuz0vhoUWE83Zj9WX6BZE7Urp3BADxSyD469VbPd8pg107sguxnoYkXagZG+3iEbaDMV5AIaZxrCFNB1I33UbvdtPr1J1lD/98Kx4+lNsoP61lPH/gB2xVi//eOvC+SyJQeP2P2hr5EnuTfofMPt40Qe5OXAYXMZ7fUltwto/ep7NVaOkza01pZL7KvWFJeD4HEORn9+53jzLSl2qvT+vkhs9ealkvjxpNmDzo1J3TmvM9/Ppy1nZBGFIwMLDMMwDMMwDPMy+QTpIi0ilavSPg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grpSp>
        <p:nvGrpSpPr>
          <p:cNvPr id="38" name="Group 37"/>
          <p:cNvGrpSpPr/>
          <p:nvPr/>
        </p:nvGrpSpPr>
        <p:grpSpPr>
          <a:xfrm>
            <a:off x="76200" y="1440659"/>
            <a:ext cx="4127500" cy="5050849"/>
            <a:chOff x="155575" y="1402559"/>
            <a:chExt cx="5145890" cy="5226074"/>
          </a:xfrm>
        </p:grpSpPr>
        <p:cxnSp>
          <p:nvCxnSpPr>
            <p:cNvPr id="66" name="Straight Connector 65"/>
            <p:cNvCxnSpPr/>
            <p:nvPr/>
          </p:nvCxnSpPr>
          <p:spPr>
            <a:xfrm flipH="1">
              <a:off x="1325543" y="4055515"/>
              <a:ext cx="3806333" cy="21118"/>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flipV="1">
              <a:off x="1631211" y="2900579"/>
              <a:ext cx="3438817" cy="42"/>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flipV="1">
              <a:off x="1465452" y="5267118"/>
              <a:ext cx="3409666" cy="8509"/>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Circular Arrow 13"/>
            <p:cNvSpPr/>
            <p:nvPr/>
          </p:nvSpPr>
          <p:spPr>
            <a:xfrm>
              <a:off x="708130" y="1402559"/>
              <a:ext cx="2035442" cy="1759793"/>
            </a:xfrm>
            <a:prstGeom prst="circularArrow">
              <a:avLst>
                <a:gd name="adj1" fmla="val 10980"/>
                <a:gd name="adj2" fmla="val 1142322"/>
                <a:gd name="adj3" fmla="val 4500000"/>
                <a:gd name="adj4" fmla="val 10800000"/>
                <a:gd name="adj5" fmla="val 12500"/>
              </a:avLst>
            </a:prstGeom>
            <a:solidFill>
              <a:schemeClr val="accent5">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5" name="Freeform 14"/>
            <p:cNvSpPr/>
            <p:nvPr/>
          </p:nvSpPr>
          <p:spPr>
            <a:xfrm>
              <a:off x="296258" y="2110321"/>
              <a:ext cx="2882861" cy="492863"/>
            </a:xfrm>
            <a:custGeom>
              <a:avLst/>
              <a:gdLst>
                <a:gd name="connsiteX0" fmla="*/ 0 w 2502005"/>
                <a:gd name="connsiteY0" fmla="*/ 0 h 492863"/>
                <a:gd name="connsiteX1" fmla="*/ 2502005 w 2502005"/>
                <a:gd name="connsiteY1" fmla="*/ 0 h 492863"/>
                <a:gd name="connsiteX2" fmla="*/ 2502005 w 2502005"/>
                <a:gd name="connsiteY2" fmla="*/ 492863 h 492863"/>
                <a:gd name="connsiteX3" fmla="*/ 0 w 2502005"/>
                <a:gd name="connsiteY3" fmla="*/ 492863 h 492863"/>
                <a:gd name="connsiteX4" fmla="*/ 0 w 2502005"/>
                <a:gd name="connsiteY4" fmla="*/ 0 h 492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2005" h="492863">
                  <a:moveTo>
                    <a:pt x="0" y="0"/>
                  </a:moveTo>
                  <a:lnTo>
                    <a:pt x="2502005" y="0"/>
                  </a:lnTo>
                  <a:lnTo>
                    <a:pt x="2502005" y="492863"/>
                  </a:lnTo>
                  <a:lnTo>
                    <a:pt x="0" y="49286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IN" sz="1600" b="1" kern="1200" dirty="0" smtClean="0"/>
                <a:t>Awareness</a:t>
              </a:r>
              <a:endParaRPr lang="en-IN" sz="1600" b="1" kern="1200" dirty="0"/>
            </a:p>
          </p:txBody>
        </p:sp>
        <p:sp>
          <p:nvSpPr>
            <p:cNvPr id="16" name="Shape 15"/>
            <p:cNvSpPr/>
            <p:nvPr/>
          </p:nvSpPr>
          <p:spPr>
            <a:xfrm>
              <a:off x="166765" y="2681463"/>
              <a:ext cx="2035442" cy="1766719"/>
            </a:xfrm>
            <a:prstGeom prst="leftCircularArrow">
              <a:avLst>
                <a:gd name="adj1" fmla="val 10980"/>
                <a:gd name="adj2" fmla="val 1142322"/>
                <a:gd name="adj3" fmla="val 6300000"/>
                <a:gd name="adj4" fmla="val 18900000"/>
                <a:gd name="adj5" fmla="val 12500"/>
              </a:avLst>
            </a:prstGeom>
            <a:solidFill>
              <a:schemeClr val="accent5">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7" name="Freeform 16"/>
            <p:cNvSpPr/>
            <p:nvPr/>
          </p:nvSpPr>
          <p:spPr>
            <a:xfrm>
              <a:off x="155575" y="3415308"/>
              <a:ext cx="2951275" cy="492863"/>
            </a:xfrm>
            <a:custGeom>
              <a:avLst/>
              <a:gdLst>
                <a:gd name="connsiteX0" fmla="*/ 0 w 2561381"/>
                <a:gd name="connsiteY0" fmla="*/ 0 h 492863"/>
                <a:gd name="connsiteX1" fmla="*/ 2561381 w 2561381"/>
                <a:gd name="connsiteY1" fmla="*/ 0 h 492863"/>
                <a:gd name="connsiteX2" fmla="*/ 2561381 w 2561381"/>
                <a:gd name="connsiteY2" fmla="*/ 492863 h 492863"/>
                <a:gd name="connsiteX3" fmla="*/ 0 w 2561381"/>
                <a:gd name="connsiteY3" fmla="*/ 492863 h 492863"/>
                <a:gd name="connsiteX4" fmla="*/ 0 w 2561381"/>
                <a:gd name="connsiteY4" fmla="*/ 0 h 492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1381" h="492863">
                  <a:moveTo>
                    <a:pt x="0" y="0"/>
                  </a:moveTo>
                  <a:lnTo>
                    <a:pt x="2561381" y="0"/>
                  </a:lnTo>
                  <a:lnTo>
                    <a:pt x="2561381" y="492863"/>
                  </a:lnTo>
                  <a:lnTo>
                    <a:pt x="0" y="49286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IN" sz="1600" b="1" kern="1200" dirty="0" smtClean="0"/>
                <a:t>Engagement </a:t>
              </a:r>
              <a:endParaRPr lang="en-IN" sz="1600" b="1" kern="1200" dirty="0"/>
            </a:p>
          </p:txBody>
        </p:sp>
        <p:sp>
          <p:nvSpPr>
            <p:cNvPr id="18" name="Circular Arrow 17"/>
            <p:cNvSpPr/>
            <p:nvPr/>
          </p:nvSpPr>
          <p:spPr>
            <a:xfrm>
              <a:off x="708130" y="3792920"/>
              <a:ext cx="2035442" cy="1766719"/>
            </a:xfrm>
            <a:prstGeom prst="circularArrow">
              <a:avLst>
                <a:gd name="adj1" fmla="val 10980"/>
                <a:gd name="adj2" fmla="val 1142322"/>
                <a:gd name="adj3" fmla="val 4500000"/>
                <a:gd name="adj4" fmla="val 13500000"/>
                <a:gd name="adj5" fmla="val 12500"/>
              </a:avLst>
            </a:prstGeom>
            <a:solidFill>
              <a:schemeClr val="accent5">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9" name="Freeform 18"/>
            <p:cNvSpPr/>
            <p:nvPr/>
          </p:nvSpPr>
          <p:spPr>
            <a:xfrm>
              <a:off x="517395" y="4565273"/>
              <a:ext cx="2227632" cy="492863"/>
            </a:xfrm>
            <a:custGeom>
              <a:avLst/>
              <a:gdLst>
                <a:gd name="connsiteX0" fmla="*/ 0 w 1933339"/>
                <a:gd name="connsiteY0" fmla="*/ 0 h 492863"/>
                <a:gd name="connsiteX1" fmla="*/ 1933339 w 1933339"/>
                <a:gd name="connsiteY1" fmla="*/ 0 h 492863"/>
                <a:gd name="connsiteX2" fmla="*/ 1933339 w 1933339"/>
                <a:gd name="connsiteY2" fmla="*/ 492863 h 492863"/>
                <a:gd name="connsiteX3" fmla="*/ 0 w 1933339"/>
                <a:gd name="connsiteY3" fmla="*/ 492863 h 492863"/>
                <a:gd name="connsiteX4" fmla="*/ 0 w 1933339"/>
                <a:gd name="connsiteY4" fmla="*/ 0 h 492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3339" h="492863">
                  <a:moveTo>
                    <a:pt x="0" y="0"/>
                  </a:moveTo>
                  <a:lnTo>
                    <a:pt x="1933339" y="0"/>
                  </a:lnTo>
                  <a:lnTo>
                    <a:pt x="1933339" y="492863"/>
                  </a:lnTo>
                  <a:lnTo>
                    <a:pt x="0" y="49286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IN" sz="1600" b="1" kern="1200" dirty="0" smtClean="0"/>
                <a:t>Conversion</a:t>
              </a:r>
              <a:endParaRPr lang="en-IN" sz="1600" b="1" kern="1200" dirty="0"/>
            </a:p>
          </p:txBody>
        </p:sp>
        <p:sp>
          <p:nvSpPr>
            <p:cNvPr id="20" name="Block Arc 19"/>
            <p:cNvSpPr/>
            <p:nvPr/>
          </p:nvSpPr>
          <p:spPr>
            <a:xfrm>
              <a:off x="453506" y="5110220"/>
              <a:ext cx="1748701" cy="1518413"/>
            </a:xfrm>
            <a:prstGeom prst="blockArc">
              <a:avLst>
                <a:gd name="adj1" fmla="val 0"/>
                <a:gd name="adj2" fmla="val 18900000"/>
                <a:gd name="adj3" fmla="val 12740"/>
              </a:avLst>
            </a:prstGeom>
            <a:solidFill>
              <a:schemeClr val="accent5">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2" name="Freeform 21"/>
            <p:cNvSpPr/>
            <p:nvPr/>
          </p:nvSpPr>
          <p:spPr>
            <a:xfrm>
              <a:off x="897507" y="5449542"/>
              <a:ext cx="1135892" cy="492863"/>
            </a:xfrm>
            <a:custGeom>
              <a:avLst/>
              <a:gdLst>
                <a:gd name="connsiteX0" fmla="*/ 0 w 985829"/>
                <a:gd name="connsiteY0" fmla="*/ 0 h 492863"/>
                <a:gd name="connsiteX1" fmla="*/ 985829 w 985829"/>
                <a:gd name="connsiteY1" fmla="*/ 0 h 492863"/>
                <a:gd name="connsiteX2" fmla="*/ 985829 w 985829"/>
                <a:gd name="connsiteY2" fmla="*/ 492863 h 492863"/>
                <a:gd name="connsiteX3" fmla="*/ 0 w 985829"/>
                <a:gd name="connsiteY3" fmla="*/ 492863 h 492863"/>
                <a:gd name="connsiteX4" fmla="*/ 0 w 985829"/>
                <a:gd name="connsiteY4" fmla="*/ 0 h 492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5829" h="492863">
                  <a:moveTo>
                    <a:pt x="0" y="0"/>
                  </a:moveTo>
                  <a:lnTo>
                    <a:pt x="985829" y="0"/>
                  </a:lnTo>
                  <a:lnTo>
                    <a:pt x="985829" y="492863"/>
                  </a:lnTo>
                  <a:lnTo>
                    <a:pt x="0" y="49286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endParaRPr lang="en-IN" sz="3200" kern="1200"/>
            </a:p>
          </p:txBody>
        </p:sp>
        <p:sp>
          <p:nvSpPr>
            <p:cNvPr id="7" name="Rectangle 6"/>
            <p:cNvSpPr/>
            <p:nvPr/>
          </p:nvSpPr>
          <p:spPr>
            <a:xfrm>
              <a:off x="1007054" y="5695973"/>
              <a:ext cx="1025461" cy="338554"/>
            </a:xfrm>
            <a:prstGeom prst="rect">
              <a:avLst/>
            </a:prstGeom>
          </p:spPr>
          <p:txBody>
            <a:bodyPr wrap="none">
              <a:spAutoFit/>
            </a:bodyPr>
            <a:lstStyle/>
            <a:p>
              <a:pPr lvl="0"/>
              <a:r>
                <a:rPr lang="en-IN" sz="1600" b="1" dirty="0" smtClean="0"/>
                <a:t>Loyalty</a:t>
              </a:r>
              <a:endParaRPr lang="en-IN" sz="1600" b="1" dirty="0"/>
            </a:p>
          </p:txBody>
        </p:sp>
        <p:sp>
          <p:nvSpPr>
            <p:cNvPr id="8" name="Oval 7"/>
            <p:cNvSpPr/>
            <p:nvPr/>
          </p:nvSpPr>
          <p:spPr>
            <a:xfrm>
              <a:off x="727334" y="2009707"/>
              <a:ext cx="390657" cy="349321"/>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solidFill>
                    <a:schemeClr val="tx1"/>
                  </a:solidFill>
                </a:rPr>
                <a:t>1</a:t>
              </a:r>
              <a:endParaRPr lang="en-IN" sz="1400" b="1" dirty="0">
                <a:solidFill>
                  <a:schemeClr val="tx1"/>
                </a:solidFill>
              </a:endParaRPr>
            </a:p>
          </p:txBody>
        </p:sp>
        <p:sp>
          <p:nvSpPr>
            <p:cNvPr id="51" name="Oval 50"/>
            <p:cNvSpPr/>
            <p:nvPr/>
          </p:nvSpPr>
          <p:spPr>
            <a:xfrm>
              <a:off x="1413510" y="2846993"/>
              <a:ext cx="390657" cy="349321"/>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solidFill>
                    <a:schemeClr val="tx1"/>
                  </a:solidFill>
                </a:rPr>
                <a:t>2</a:t>
              </a:r>
              <a:endParaRPr lang="en-IN" sz="1400" b="1" dirty="0">
                <a:solidFill>
                  <a:schemeClr val="tx1"/>
                </a:solidFill>
              </a:endParaRPr>
            </a:p>
          </p:txBody>
        </p:sp>
        <p:sp>
          <p:nvSpPr>
            <p:cNvPr id="52" name="Oval 51"/>
            <p:cNvSpPr/>
            <p:nvPr/>
          </p:nvSpPr>
          <p:spPr>
            <a:xfrm>
              <a:off x="1117991" y="4030937"/>
              <a:ext cx="390657" cy="349321"/>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solidFill>
                    <a:schemeClr val="tx1"/>
                  </a:solidFill>
                </a:rPr>
                <a:t>3</a:t>
              </a:r>
              <a:endParaRPr lang="en-IN" sz="1400" b="1" dirty="0">
                <a:solidFill>
                  <a:schemeClr val="tx1"/>
                </a:solidFill>
              </a:endParaRPr>
            </a:p>
          </p:txBody>
        </p:sp>
        <p:sp>
          <p:nvSpPr>
            <p:cNvPr id="53" name="Oval 52"/>
            <p:cNvSpPr/>
            <p:nvPr/>
          </p:nvSpPr>
          <p:spPr>
            <a:xfrm>
              <a:off x="1437632" y="5173573"/>
              <a:ext cx="390657" cy="349321"/>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solidFill>
                    <a:schemeClr val="tx1"/>
                  </a:solidFill>
                </a:rPr>
                <a:t>4</a:t>
              </a:r>
              <a:endParaRPr lang="en-IN" sz="1400" b="1" dirty="0">
                <a:solidFill>
                  <a:schemeClr val="tx1"/>
                </a:solidFill>
              </a:endParaRPr>
            </a:p>
          </p:txBody>
        </p:sp>
        <p:pic>
          <p:nvPicPr>
            <p:cNvPr id="12" name="Picture 11"/>
            <p:cNvPicPr>
              <a:picLocks noChangeAspect="1"/>
            </p:cNvPicPr>
            <p:nvPr/>
          </p:nvPicPr>
          <p:blipFill>
            <a:blip r:embed="rId9"/>
            <a:stretch>
              <a:fillRect/>
            </a:stretch>
          </p:blipFill>
          <p:spPr>
            <a:xfrm>
              <a:off x="2629276" y="3007638"/>
              <a:ext cx="1819842" cy="1054192"/>
            </a:xfrm>
            <a:prstGeom prst="rect">
              <a:avLst/>
            </a:prstGeom>
          </p:spPr>
        </p:pic>
        <p:pic>
          <p:nvPicPr>
            <p:cNvPr id="64" name="Picture 4"/>
            <p:cNvPicPr>
              <a:picLocks noChangeAspect="1" noChangeArrowheads="1"/>
            </p:cNvPicPr>
            <p:nvPr/>
          </p:nvPicPr>
          <p:blipFill>
            <a:blip r:embed="rId10"/>
            <a:srcRect/>
            <a:stretch>
              <a:fillRect/>
            </a:stretch>
          </p:blipFill>
          <p:spPr bwMode="auto">
            <a:xfrm>
              <a:off x="2686194" y="4126314"/>
              <a:ext cx="1820303" cy="1134183"/>
            </a:xfrm>
            <a:prstGeom prst="rect">
              <a:avLst/>
            </a:prstGeom>
            <a:noFill/>
            <a:ln w="9525">
              <a:noFill/>
              <a:miter lim="800000"/>
              <a:headEnd/>
              <a:tailEnd/>
            </a:ln>
            <a:effectLst/>
          </p:spPr>
        </p:pic>
        <p:pic>
          <p:nvPicPr>
            <p:cNvPr id="24" name="Picture 23"/>
            <p:cNvPicPr>
              <a:picLocks noChangeAspect="1"/>
            </p:cNvPicPr>
            <p:nvPr/>
          </p:nvPicPr>
          <p:blipFill>
            <a:blip r:embed="rId11"/>
            <a:stretch>
              <a:fillRect/>
            </a:stretch>
          </p:blipFill>
          <p:spPr>
            <a:xfrm>
              <a:off x="2742332" y="5324913"/>
              <a:ext cx="1721703" cy="1121897"/>
            </a:xfrm>
            <a:prstGeom prst="rect">
              <a:avLst/>
            </a:prstGeom>
          </p:spPr>
        </p:pic>
        <p:pic>
          <p:nvPicPr>
            <p:cNvPr id="35" name="Picture 34"/>
            <p:cNvPicPr>
              <a:picLocks noChangeAspect="1"/>
            </p:cNvPicPr>
            <p:nvPr/>
          </p:nvPicPr>
          <p:blipFill>
            <a:blip r:embed="rId12"/>
            <a:stretch>
              <a:fillRect/>
            </a:stretch>
          </p:blipFill>
          <p:spPr>
            <a:xfrm>
              <a:off x="2655864" y="1711280"/>
              <a:ext cx="2266606" cy="942975"/>
            </a:xfrm>
            <a:prstGeom prst="rect">
              <a:avLst/>
            </a:prstGeom>
          </p:spPr>
        </p:pic>
        <p:sp>
          <p:nvSpPr>
            <p:cNvPr id="36" name="Rectangle 35"/>
            <p:cNvSpPr/>
            <p:nvPr/>
          </p:nvSpPr>
          <p:spPr>
            <a:xfrm>
              <a:off x="166765" y="1450612"/>
              <a:ext cx="5134700" cy="5178021"/>
            </a:xfrm>
            <a:prstGeom prst="rect">
              <a:avLst/>
            </a:prstGeom>
            <a:solidFill>
              <a:schemeClr val="bg1">
                <a:lumMod val="8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0" name="Rounded Rectangle 79"/>
          <p:cNvSpPr/>
          <p:nvPr/>
        </p:nvSpPr>
        <p:spPr bwMode="auto">
          <a:xfrm>
            <a:off x="5570707" y="1582188"/>
            <a:ext cx="2636874" cy="610463"/>
          </a:xfrm>
          <a:prstGeom prst="roundRect">
            <a:avLst/>
          </a:prstGeom>
          <a:solidFill>
            <a:srgbClr val="00B0F0">
              <a:alpha val="66000"/>
            </a:srgbClr>
          </a:solidFill>
          <a:ln w="12700"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wrap="square" lIns="45720" rIns="45720" anchor="t"/>
          <a:lstStyle/>
          <a:p>
            <a:pPr algn="ctr" fontAlgn="base">
              <a:spcBef>
                <a:spcPct val="0"/>
              </a:spcBef>
              <a:spcAft>
                <a:spcPct val="0"/>
              </a:spcAft>
              <a:defRPr/>
            </a:pPr>
            <a:r>
              <a:rPr lang="en-US" sz="1400" b="1" dirty="0" smtClean="0">
                <a:solidFill>
                  <a:srgbClr val="FFFFFF"/>
                </a:solidFill>
                <a:latin typeface="+mj-lt"/>
                <a:cs typeface="Arial" charset="0"/>
              </a:rPr>
              <a:t>Awareness</a:t>
            </a:r>
            <a:r>
              <a:rPr lang="en-US" sz="1400" dirty="0" smtClean="0">
                <a:solidFill>
                  <a:srgbClr val="FFFFFF"/>
                </a:solidFill>
                <a:latin typeface="+mj-lt"/>
                <a:cs typeface="Arial" charset="0"/>
              </a:rPr>
              <a:t> </a:t>
            </a:r>
          </a:p>
          <a:p>
            <a:pPr algn="ctr" fontAlgn="base">
              <a:spcBef>
                <a:spcPct val="0"/>
              </a:spcBef>
              <a:spcAft>
                <a:spcPct val="0"/>
              </a:spcAft>
              <a:defRPr/>
            </a:pPr>
            <a:r>
              <a:rPr lang="en-US" sz="1400" dirty="0" smtClean="0">
                <a:solidFill>
                  <a:srgbClr val="FFFFFF"/>
                </a:solidFill>
                <a:latin typeface="+mj-lt"/>
                <a:cs typeface="Arial" charset="0"/>
              </a:rPr>
              <a:t>Consistent offer &amp; message</a:t>
            </a:r>
          </a:p>
          <a:p>
            <a:pPr marR="0" indent="0" algn="ctr" fontAlgn="base">
              <a:lnSpc>
                <a:spcPct val="100000"/>
              </a:lnSpc>
              <a:spcBef>
                <a:spcPct val="0"/>
              </a:spcBef>
              <a:spcAft>
                <a:spcPct val="0"/>
              </a:spcAft>
              <a:buClrTx/>
              <a:buSzTx/>
              <a:buFontTx/>
              <a:buNone/>
              <a:tabLst/>
              <a:defRPr/>
            </a:pPr>
            <a:endParaRPr lang="en-US" sz="1400" dirty="0" smtClean="0">
              <a:solidFill>
                <a:srgbClr val="FFFFFF"/>
              </a:solidFill>
              <a:latin typeface="+mj-lt"/>
              <a:cs typeface="Arial" charset="0"/>
            </a:endParaRPr>
          </a:p>
        </p:txBody>
      </p:sp>
      <p:sp>
        <p:nvSpPr>
          <p:cNvPr id="81" name="Rectangle 13"/>
          <p:cNvSpPr>
            <a:spLocks noChangeArrowheads="1"/>
          </p:cNvSpPr>
          <p:nvPr/>
        </p:nvSpPr>
        <p:spPr bwMode="auto">
          <a:xfrm>
            <a:off x="8241416" y="1240848"/>
            <a:ext cx="3802874" cy="527765"/>
          </a:xfrm>
          <a:prstGeom prst="rect">
            <a:avLst/>
          </a:prstGeom>
          <a:solidFill>
            <a:schemeClr val="bg1"/>
          </a:solidFill>
          <a:ln w="12700" algn="ctr">
            <a:solidFill>
              <a:srgbClr val="0070C0"/>
            </a:solidFill>
            <a:round/>
            <a:headEnd/>
            <a:tailEnd/>
          </a:ln>
          <a:effectLst>
            <a:outerShdw blurRad="50800" dist="38100" dir="2700000" algn="tl" rotWithShape="0">
              <a:prstClr val="black">
                <a:alpha val="40000"/>
              </a:prstClr>
            </a:outerShdw>
          </a:effectLst>
        </p:spPr>
        <p:txBody>
          <a:bodyPr wrap="square" lIns="91440" tIns="45720" rIns="45720" bIns="45720" anchor="ctr"/>
          <a:lstStyle/>
          <a:p>
            <a:pPr algn="ctr" defTabSz="755650">
              <a:lnSpc>
                <a:spcPts val="1400"/>
              </a:lnSpc>
              <a:spcBef>
                <a:spcPts val="0"/>
              </a:spcBef>
              <a:spcAft>
                <a:spcPts val="300"/>
              </a:spcAft>
            </a:pPr>
            <a:r>
              <a:rPr lang="en-US" sz="1400" dirty="0" smtClean="0">
                <a:solidFill>
                  <a:srgbClr val="002060"/>
                </a:solidFill>
                <a:latin typeface="+mj-lt"/>
                <a:sym typeface="Wingdings" pitchFamily="2" charset="2"/>
              </a:rPr>
              <a:t>Generating “Word Clouds” - Positive &amp; negative sentiments</a:t>
            </a:r>
            <a:endParaRPr lang="en-US" sz="1400" b="1" dirty="0" smtClean="0">
              <a:solidFill>
                <a:srgbClr val="00B050"/>
              </a:solidFill>
              <a:latin typeface="+mj-lt"/>
            </a:endParaRPr>
          </a:p>
        </p:txBody>
      </p:sp>
      <p:sp>
        <p:nvSpPr>
          <p:cNvPr id="82" name="Rectangle 13"/>
          <p:cNvSpPr>
            <a:spLocks noChangeArrowheads="1"/>
          </p:cNvSpPr>
          <p:nvPr/>
        </p:nvSpPr>
        <p:spPr bwMode="auto">
          <a:xfrm>
            <a:off x="8254795" y="1882286"/>
            <a:ext cx="3792338" cy="466331"/>
          </a:xfrm>
          <a:prstGeom prst="rect">
            <a:avLst/>
          </a:prstGeom>
          <a:solidFill>
            <a:schemeClr val="bg1"/>
          </a:solidFill>
          <a:ln w="12700" algn="ctr">
            <a:solidFill>
              <a:srgbClr val="0070C0"/>
            </a:solidFill>
            <a:round/>
            <a:headEnd/>
            <a:tailEnd/>
          </a:ln>
          <a:effectLst>
            <a:outerShdw blurRad="50800" dist="38100" dir="2700000" algn="tl" rotWithShape="0">
              <a:prstClr val="black">
                <a:alpha val="40000"/>
              </a:prstClr>
            </a:outerShdw>
          </a:effectLst>
        </p:spPr>
        <p:txBody>
          <a:bodyPr wrap="square" lIns="91440" tIns="45720" rIns="45720" bIns="45720" anchor="ctr"/>
          <a:lstStyle/>
          <a:p>
            <a:pPr marL="115888" indent="-115888" algn="ctr" defTabSz="755650">
              <a:lnSpc>
                <a:spcPts val="1400"/>
              </a:lnSpc>
              <a:spcBef>
                <a:spcPts val="0"/>
              </a:spcBef>
              <a:spcAft>
                <a:spcPts val="300"/>
              </a:spcAft>
            </a:pPr>
            <a:r>
              <a:rPr lang="en-US" sz="1400" dirty="0" smtClean="0">
                <a:solidFill>
                  <a:srgbClr val="002060"/>
                </a:solidFill>
                <a:latin typeface="+mj-lt"/>
                <a:sym typeface="Wingdings" pitchFamily="2" charset="2"/>
              </a:rPr>
              <a:t>Social Media </a:t>
            </a:r>
            <a:r>
              <a:rPr lang="en-US" sz="1400" dirty="0" smtClean="0">
                <a:solidFill>
                  <a:srgbClr val="002060"/>
                </a:solidFill>
                <a:latin typeface="+mj-lt"/>
              </a:rPr>
              <a:t>Sentiment Analysis</a:t>
            </a:r>
          </a:p>
        </p:txBody>
      </p:sp>
      <p:sp>
        <p:nvSpPr>
          <p:cNvPr id="83" name="Rounded Rectangle 82"/>
          <p:cNvSpPr/>
          <p:nvPr/>
        </p:nvSpPr>
        <p:spPr bwMode="auto">
          <a:xfrm>
            <a:off x="5570707" y="2820883"/>
            <a:ext cx="2636874" cy="610463"/>
          </a:xfrm>
          <a:prstGeom prst="roundRect">
            <a:avLst/>
          </a:prstGeom>
          <a:solidFill>
            <a:srgbClr val="00B0F0">
              <a:alpha val="66000"/>
            </a:srgbClr>
          </a:solidFill>
          <a:ln w="12700"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wrap="square" lIns="45720" rIns="45720" anchor="t"/>
          <a:lstStyle/>
          <a:p>
            <a:pPr algn="ctr" fontAlgn="base">
              <a:spcBef>
                <a:spcPct val="0"/>
              </a:spcBef>
              <a:spcAft>
                <a:spcPct val="0"/>
              </a:spcAft>
              <a:defRPr/>
            </a:pPr>
            <a:r>
              <a:rPr lang="en-US" sz="1400" b="1" dirty="0" smtClean="0">
                <a:solidFill>
                  <a:srgbClr val="FFFFFF"/>
                </a:solidFill>
                <a:latin typeface="+mj-lt"/>
                <a:cs typeface="Arial" charset="0"/>
              </a:rPr>
              <a:t>Engagement</a:t>
            </a:r>
            <a:endParaRPr lang="en-US" sz="1400" dirty="0" smtClean="0">
              <a:solidFill>
                <a:srgbClr val="FFFFFF"/>
              </a:solidFill>
              <a:latin typeface="+mj-lt"/>
              <a:cs typeface="Arial" charset="0"/>
            </a:endParaRPr>
          </a:p>
          <a:p>
            <a:pPr algn="ctr" fontAlgn="base">
              <a:spcBef>
                <a:spcPct val="0"/>
              </a:spcBef>
              <a:spcAft>
                <a:spcPct val="0"/>
              </a:spcAft>
              <a:defRPr/>
            </a:pPr>
            <a:r>
              <a:rPr lang="en-US" sz="1400" dirty="0" smtClean="0">
                <a:solidFill>
                  <a:srgbClr val="FFFFFF"/>
                </a:solidFill>
                <a:latin typeface="+mj-lt"/>
                <a:cs typeface="Arial" charset="0"/>
              </a:rPr>
              <a:t>Promote &amp; Persuade</a:t>
            </a:r>
          </a:p>
          <a:p>
            <a:pPr marR="0" indent="0" algn="ctr" fontAlgn="base">
              <a:lnSpc>
                <a:spcPct val="100000"/>
              </a:lnSpc>
              <a:spcBef>
                <a:spcPct val="0"/>
              </a:spcBef>
              <a:spcAft>
                <a:spcPct val="0"/>
              </a:spcAft>
              <a:buClrTx/>
              <a:buSzTx/>
              <a:buFontTx/>
              <a:buNone/>
              <a:tabLst/>
              <a:defRPr/>
            </a:pPr>
            <a:endParaRPr lang="en-US" sz="1400" dirty="0" smtClean="0">
              <a:solidFill>
                <a:srgbClr val="FFFFFF"/>
              </a:solidFill>
              <a:latin typeface="+mj-lt"/>
              <a:cs typeface="Arial" charset="0"/>
            </a:endParaRPr>
          </a:p>
        </p:txBody>
      </p:sp>
      <p:sp>
        <p:nvSpPr>
          <p:cNvPr id="87" name="Rounded Rectangle 86"/>
          <p:cNvSpPr/>
          <p:nvPr/>
        </p:nvSpPr>
        <p:spPr bwMode="auto">
          <a:xfrm>
            <a:off x="5602582" y="4103997"/>
            <a:ext cx="2636874" cy="610463"/>
          </a:xfrm>
          <a:prstGeom prst="roundRect">
            <a:avLst/>
          </a:prstGeom>
          <a:solidFill>
            <a:srgbClr val="00B0F0">
              <a:alpha val="66000"/>
            </a:srgbClr>
          </a:solidFill>
          <a:ln w="12700"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wrap="square" lIns="45720" rIns="45720" anchor="t"/>
          <a:lstStyle/>
          <a:p>
            <a:pPr algn="ctr" fontAlgn="base">
              <a:spcBef>
                <a:spcPct val="0"/>
              </a:spcBef>
              <a:spcAft>
                <a:spcPct val="0"/>
              </a:spcAft>
              <a:defRPr/>
            </a:pPr>
            <a:r>
              <a:rPr lang="en-US" sz="1400" b="1" dirty="0" smtClean="0">
                <a:solidFill>
                  <a:srgbClr val="FFFFFF"/>
                </a:solidFill>
                <a:latin typeface="+mj-lt"/>
                <a:cs typeface="Arial" charset="0"/>
              </a:rPr>
              <a:t>Conversion</a:t>
            </a:r>
            <a:endParaRPr lang="en-US" sz="1400" dirty="0" smtClean="0">
              <a:solidFill>
                <a:srgbClr val="FFFFFF"/>
              </a:solidFill>
              <a:latin typeface="+mj-lt"/>
              <a:cs typeface="Arial" charset="0"/>
            </a:endParaRPr>
          </a:p>
          <a:p>
            <a:pPr algn="ctr" fontAlgn="base">
              <a:spcBef>
                <a:spcPct val="0"/>
              </a:spcBef>
              <a:spcAft>
                <a:spcPct val="0"/>
              </a:spcAft>
              <a:defRPr/>
            </a:pPr>
            <a:r>
              <a:rPr lang="en-US" sz="1400" dirty="0" smtClean="0">
                <a:solidFill>
                  <a:srgbClr val="FFFFFF"/>
                </a:solidFill>
                <a:latin typeface="+mj-lt"/>
                <a:cs typeface="Arial" charset="0"/>
              </a:rPr>
              <a:t>Personalize &amp; Convert</a:t>
            </a:r>
          </a:p>
          <a:p>
            <a:pPr marR="0" indent="0" algn="ctr" fontAlgn="base">
              <a:lnSpc>
                <a:spcPct val="100000"/>
              </a:lnSpc>
              <a:spcBef>
                <a:spcPct val="0"/>
              </a:spcBef>
              <a:spcAft>
                <a:spcPct val="0"/>
              </a:spcAft>
              <a:buClrTx/>
              <a:buSzTx/>
              <a:buFontTx/>
              <a:buNone/>
              <a:tabLst/>
              <a:defRPr/>
            </a:pPr>
            <a:endParaRPr lang="en-US" sz="1400" dirty="0" smtClean="0">
              <a:solidFill>
                <a:srgbClr val="FFFFFF"/>
              </a:solidFill>
              <a:latin typeface="+mj-lt"/>
              <a:cs typeface="Arial" charset="0"/>
            </a:endParaRPr>
          </a:p>
        </p:txBody>
      </p:sp>
      <p:sp>
        <p:nvSpPr>
          <p:cNvPr id="88" name="Rounded Rectangle 87"/>
          <p:cNvSpPr/>
          <p:nvPr/>
        </p:nvSpPr>
        <p:spPr bwMode="auto">
          <a:xfrm>
            <a:off x="5596342" y="5387111"/>
            <a:ext cx="2636874" cy="610463"/>
          </a:xfrm>
          <a:prstGeom prst="roundRect">
            <a:avLst/>
          </a:prstGeom>
          <a:solidFill>
            <a:srgbClr val="00B0F0">
              <a:alpha val="66000"/>
            </a:srgbClr>
          </a:solidFill>
          <a:ln w="12700"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wrap="square" lIns="45720" rIns="45720" anchor="t"/>
          <a:lstStyle/>
          <a:p>
            <a:pPr algn="ctr" fontAlgn="base">
              <a:spcBef>
                <a:spcPct val="0"/>
              </a:spcBef>
              <a:spcAft>
                <a:spcPct val="0"/>
              </a:spcAft>
              <a:defRPr/>
            </a:pPr>
            <a:r>
              <a:rPr lang="en-US" sz="1400" b="1" dirty="0" smtClean="0">
                <a:solidFill>
                  <a:srgbClr val="FFFFFF"/>
                </a:solidFill>
                <a:latin typeface="+mj-lt"/>
                <a:cs typeface="Arial" charset="0"/>
              </a:rPr>
              <a:t>Loyalty</a:t>
            </a:r>
            <a:endParaRPr lang="en-US" sz="1400" dirty="0" smtClean="0">
              <a:solidFill>
                <a:srgbClr val="FFFFFF"/>
              </a:solidFill>
              <a:latin typeface="+mj-lt"/>
              <a:cs typeface="Arial" charset="0"/>
            </a:endParaRPr>
          </a:p>
          <a:p>
            <a:pPr marR="0" indent="0" algn="ctr" fontAlgn="base">
              <a:lnSpc>
                <a:spcPct val="100000"/>
              </a:lnSpc>
              <a:spcBef>
                <a:spcPct val="0"/>
              </a:spcBef>
              <a:spcAft>
                <a:spcPct val="0"/>
              </a:spcAft>
              <a:buClrTx/>
              <a:buSzTx/>
              <a:buFontTx/>
              <a:buNone/>
              <a:tabLst/>
              <a:defRPr/>
            </a:pPr>
            <a:r>
              <a:rPr lang="en-US" sz="1400" dirty="0" smtClean="0">
                <a:solidFill>
                  <a:srgbClr val="FFFFFF"/>
                </a:solidFill>
                <a:latin typeface="+mj-lt"/>
                <a:cs typeface="Arial" charset="0"/>
              </a:rPr>
              <a:t>Increase satisfaction &amp; value</a:t>
            </a:r>
          </a:p>
        </p:txBody>
      </p:sp>
      <p:sp>
        <p:nvSpPr>
          <p:cNvPr id="89" name="Rectangle 13"/>
          <p:cNvSpPr>
            <a:spLocks noChangeArrowheads="1"/>
          </p:cNvSpPr>
          <p:nvPr/>
        </p:nvSpPr>
        <p:spPr bwMode="auto">
          <a:xfrm>
            <a:off x="8260979" y="2618859"/>
            <a:ext cx="3802874" cy="527765"/>
          </a:xfrm>
          <a:prstGeom prst="rect">
            <a:avLst/>
          </a:prstGeom>
          <a:solidFill>
            <a:schemeClr val="bg1"/>
          </a:solidFill>
          <a:ln w="12700" algn="ctr">
            <a:solidFill>
              <a:srgbClr val="0070C0"/>
            </a:solidFill>
            <a:round/>
            <a:headEnd/>
            <a:tailEnd/>
          </a:ln>
          <a:effectLst>
            <a:outerShdw blurRad="50800" dist="38100" dir="2700000" algn="tl" rotWithShape="0">
              <a:prstClr val="black">
                <a:alpha val="40000"/>
              </a:prstClr>
            </a:outerShdw>
          </a:effectLst>
        </p:spPr>
        <p:txBody>
          <a:bodyPr wrap="square" lIns="91440" tIns="45720" rIns="45720" bIns="45720" anchor="ctr"/>
          <a:lstStyle/>
          <a:p>
            <a:pPr algn="ctr" defTabSz="755650">
              <a:lnSpc>
                <a:spcPts val="1400"/>
              </a:lnSpc>
              <a:spcBef>
                <a:spcPts val="0"/>
              </a:spcBef>
              <a:spcAft>
                <a:spcPts val="300"/>
              </a:spcAft>
            </a:pPr>
            <a:r>
              <a:rPr lang="en-US" sz="1400" dirty="0" smtClean="0">
                <a:solidFill>
                  <a:srgbClr val="002060"/>
                </a:solidFill>
                <a:latin typeface="+mj-lt"/>
                <a:sym typeface="Wingdings" pitchFamily="2" charset="2"/>
              </a:rPr>
              <a:t>Display Campaign, Branding, </a:t>
            </a:r>
            <a:r>
              <a:rPr lang="en-US" sz="1400" dirty="0">
                <a:solidFill>
                  <a:srgbClr val="002060"/>
                </a:solidFill>
                <a:sym typeface="Wingdings" pitchFamily="2" charset="2"/>
              </a:rPr>
              <a:t>Brand Bidding, </a:t>
            </a:r>
            <a:endParaRPr lang="en-US" sz="1400" b="1" dirty="0" smtClean="0">
              <a:solidFill>
                <a:srgbClr val="00B050"/>
              </a:solidFill>
              <a:latin typeface="+mj-lt"/>
            </a:endParaRPr>
          </a:p>
        </p:txBody>
      </p:sp>
      <p:sp>
        <p:nvSpPr>
          <p:cNvPr id="90" name="Rectangle 13"/>
          <p:cNvSpPr>
            <a:spLocks noChangeArrowheads="1"/>
          </p:cNvSpPr>
          <p:nvPr/>
        </p:nvSpPr>
        <p:spPr bwMode="auto">
          <a:xfrm>
            <a:off x="8264983" y="3310536"/>
            <a:ext cx="3792338" cy="466331"/>
          </a:xfrm>
          <a:prstGeom prst="rect">
            <a:avLst/>
          </a:prstGeom>
          <a:solidFill>
            <a:schemeClr val="bg1"/>
          </a:solidFill>
          <a:ln w="12700" algn="ctr">
            <a:solidFill>
              <a:srgbClr val="0070C0"/>
            </a:solidFill>
            <a:round/>
            <a:headEnd/>
            <a:tailEnd/>
          </a:ln>
          <a:effectLst>
            <a:outerShdw blurRad="50800" dist="38100" dir="2700000" algn="tl" rotWithShape="0">
              <a:prstClr val="black">
                <a:alpha val="40000"/>
              </a:prstClr>
            </a:outerShdw>
          </a:effectLst>
        </p:spPr>
        <p:txBody>
          <a:bodyPr wrap="square" lIns="91440" tIns="45720" rIns="45720" bIns="45720" anchor="ctr"/>
          <a:lstStyle/>
          <a:p>
            <a:pPr algn="ctr" defTabSz="755650">
              <a:lnSpc>
                <a:spcPts val="1400"/>
              </a:lnSpc>
              <a:spcBef>
                <a:spcPts val="0"/>
              </a:spcBef>
              <a:spcAft>
                <a:spcPts val="300"/>
              </a:spcAft>
            </a:pPr>
            <a:r>
              <a:rPr lang="en-US" sz="1400" dirty="0" smtClean="0">
                <a:solidFill>
                  <a:srgbClr val="002060"/>
                </a:solidFill>
                <a:sym typeface="Wingdings" pitchFamily="2" charset="2"/>
              </a:rPr>
              <a:t>Attribution, Fall-out, Online Persona</a:t>
            </a:r>
          </a:p>
        </p:txBody>
      </p:sp>
      <p:sp>
        <p:nvSpPr>
          <p:cNvPr id="92" name="Rectangle 13"/>
          <p:cNvSpPr>
            <a:spLocks noChangeArrowheads="1"/>
          </p:cNvSpPr>
          <p:nvPr/>
        </p:nvSpPr>
        <p:spPr bwMode="auto">
          <a:xfrm>
            <a:off x="8278564" y="3921373"/>
            <a:ext cx="3778757" cy="527765"/>
          </a:xfrm>
          <a:prstGeom prst="rect">
            <a:avLst/>
          </a:prstGeom>
          <a:solidFill>
            <a:schemeClr val="bg1"/>
          </a:solidFill>
          <a:ln w="12700" algn="ctr">
            <a:solidFill>
              <a:srgbClr val="0070C0"/>
            </a:solidFill>
            <a:round/>
            <a:headEnd/>
            <a:tailEnd/>
          </a:ln>
          <a:effectLst>
            <a:outerShdw blurRad="50800" dist="38100" dir="2700000" algn="tl" rotWithShape="0">
              <a:prstClr val="black">
                <a:alpha val="40000"/>
              </a:prstClr>
            </a:outerShdw>
          </a:effectLst>
        </p:spPr>
        <p:txBody>
          <a:bodyPr wrap="square" lIns="91440" tIns="45720" rIns="45720" bIns="45720" anchor="ctr"/>
          <a:lstStyle/>
          <a:p>
            <a:pPr algn="ctr" defTabSz="755650">
              <a:lnSpc>
                <a:spcPts val="1400"/>
              </a:lnSpc>
              <a:spcBef>
                <a:spcPts val="0"/>
              </a:spcBef>
              <a:spcAft>
                <a:spcPts val="300"/>
              </a:spcAft>
            </a:pPr>
            <a:r>
              <a:rPr lang="en-IN" sz="1400" dirty="0" smtClean="0">
                <a:solidFill>
                  <a:srgbClr val="002060"/>
                </a:solidFill>
                <a:latin typeface="+mj-lt"/>
                <a:sym typeface="Wingdings" pitchFamily="2" charset="2"/>
              </a:rPr>
              <a:t>Multi-variate testing, A/B testing, SEO, Pathing, Contextual Offering</a:t>
            </a:r>
            <a:endParaRPr lang="en-US" sz="1400" b="1" dirty="0" smtClean="0">
              <a:solidFill>
                <a:srgbClr val="00B050"/>
              </a:solidFill>
              <a:latin typeface="+mj-lt"/>
            </a:endParaRPr>
          </a:p>
        </p:txBody>
      </p:sp>
      <p:sp>
        <p:nvSpPr>
          <p:cNvPr id="93" name="Rectangle 13"/>
          <p:cNvSpPr>
            <a:spLocks noChangeArrowheads="1"/>
          </p:cNvSpPr>
          <p:nvPr/>
        </p:nvSpPr>
        <p:spPr bwMode="auto">
          <a:xfrm>
            <a:off x="8286573" y="4595398"/>
            <a:ext cx="3768288" cy="466331"/>
          </a:xfrm>
          <a:prstGeom prst="rect">
            <a:avLst/>
          </a:prstGeom>
          <a:solidFill>
            <a:schemeClr val="bg1"/>
          </a:solidFill>
          <a:ln w="12700" algn="ctr">
            <a:solidFill>
              <a:srgbClr val="0070C0"/>
            </a:solidFill>
            <a:round/>
            <a:headEnd/>
            <a:tailEnd/>
          </a:ln>
          <a:effectLst>
            <a:outerShdw blurRad="50800" dist="38100" dir="2700000" algn="tl" rotWithShape="0">
              <a:prstClr val="black">
                <a:alpha val="40000"/>
              </a:prstClr>
            </a:outerShdw>
          </a:effectLst>
        </p:spPr>
        <p:txBody>
          <a:bodyPr wrap="square" lIns="91440" tIns="45720" rIns="45720" bIns="45720" anchor="ctr"/>
          <a:lstStyle/>
          <a:p>
            <a:pPr marL="115888" indent="-115888" algn="ctr" defTabSz="755650">
              <a:lnSpc>
                <a:spcPts val="1400"/>
              </a:lnSpc>
              <a:spcBef>
                <a:spcPts val="0"/>
              </a:spcBef>
              <a:spcAft>
                <a:spcPts val="300"/>
              </a:spcAft>
            </a:pPr>
            <a:r>
              <a:rPr lang="en-IN" sz="1400" dirty="0" smtClean="0">
                <a:solidFill>
                  <a:srgbClr val="002060"/>
                </a:solidFill>
                <a:latin typeface="+mj-lt"/>
                <a:sym typeface="Wingdings" pitchFamily="2" charset="2"/>
              </a:rPr>
              <a:t>Micro targeting, Digital usage &amp; product propensity, Recommender Engine</a:t>
            </a:r>
          </a:p>
        </p:txBody>
      </p:sp>
      <p:sp>
        <p:nvSpPr>
          <p:cNvPr id="94" name="Rectangle 13"/>
          <p:cNvSpPr>
            <a:spLocks noChangeArrowheads="1"/>
          </p:cNvSpPr>
          <p:nvPr/>
        </p:nvSpPr>
        <p:spPr bwMode="auto">
          <a:xfrm>
            <a:off x="8282102" y="5211452"/>
            <a:ext cx="3778757" cy="527765"/>
          </a:xfrm>
          <a:prstGeom prst="rect">
            <a:avLst/>
          </a:prstGeom>
          <a:solidFill>
            <a:schemeClr val="bg1"/>
          </a:solidFill>
          <a:ln w="12700" algn="ctr">
            <a:solidFill>
              <a:srgbClr val="0070C0"/>
            </a:solidFill>
            <a:round/>
            <a:headEnd/>
            <a:tailEnd/>
          </a:ln>
          <a:effectLst>
            <a:outerShdw blurRad="50800" dist="38100" dir="2700000" algn="tl" rotWithShape="0">
              <a:prstClr val="black">
                <a:alpha val="40000"/>
              </a:prstClr>
            </a:outerShdw>
          </a:effectLst>
        </p:spPr>
        <p:txBody>
          <a:bodyPr wrap="square" lIns="91440" tIns="45720" rIns="45720" bIns="45720" anchor="ctr"/>
          <a:lstStyle/>
          <a:p>
            <a:pPr algn="ctr" defTabSz="755650">
              <a:lnSpc>
                <a:spcPts val="1400"/>
              </a:lnSpc>
              <a:spcBef>
                <a:spcPts val="0"/>
              </a:spcBef>
              <a:spcAft>
                <a:spcPts val="300"/>
              </a:spcAft>
            </a:pPr>
            <a:r>
              <a:rPr lang="en-IN" sz="1400" dirty="0" smtClean="0">
                <a:solidFill>
                  <a:srgbClr val="002060"/>
                </a:solidFill>
                <a:latin typeface="+mj-lt"/>
                <a:sym typeface="Wingdings" pitchFamily="2" charset="2"/>
              </a:rPr>
              <a:t>Passions, Interest, Leads, Offer Redemption, Contextual offers </a:t>
            </a:r>
            <a:endParaRPr lang="en-US" sz="1400" b="1" dirty="0" smtClean="0">
              <a:solidFill>
                <a:srgbClr val="00B050"/>
              </a:solidFill>
              <a:latin typeface="+mj-lt"/>
            </a:endParaRPr>
          </a:p>
        </p:txBody>
      </p:sp>
      <p:sp>
        <p:nvSpPr>
          <p:cNvPr id="95" name="Rectangle 13"/>
          <p:cNvSpPr>
            <a:spLocks noChangeArrowheads="1"/>
          </p:cNvSpPr>
          <p:nvPr/>
        </p:nvSpPr>
        <p:spPr bwMode="auto">
          <a:xfrm>
            <a:off x="8290111" y="5885477"/>
            <a:ext cx="3768288" cy="466331"/>
          </a:xfrm>
          <a:prstGeom prst="rect">
            <a:avLst/>
          </a:prstGeom>
          <a:solidFill>
            <a:schemeClr val="bg1"/>
          </a:solidFill>
          <a:ln w="12700" algn="ctr">
            <a:solidFill>
              <a:srgbClr val="0070C0"/>
            </a:solidFill>
            <a:round/>
            <a:headEnd/>
            <a:tailEnd/>
          </a:ln>
          <a:effectLst>
            <a:outerShdw blurRad="50800" dist="38100" dir="2700000" algn="tl" rotWithShape="0">
              <a:prstClr val="black">
                <a:alpha val="40000"/>
              </a:prstClr>
            </a:outerShdw>
          </a:effectLst>
        </p:spPr>
        <p:txBody>
          <a:bodyPr wrap="square" lIns="91440" tIns="45720" rIns="45720" bIns="45720" anchor="ctr"/>
          <a:lstStyle/>
          <a:p>
            <a:pPr marL="115888" indent="-115888" algn="ctr" defTabSz="755650">
              <a:lnSpc>
                <a:spcPts val="1400"/>
              </a:lnSpc>
              <a:spcBef>
                <a:spcPts val="0"/>
              </a:spcBef>
              <a:spcAft>
                <a:spcPts val="300"/>
              </a:spcAft>
            </a:pPr>
            <a:r>
              <a:rPr lang="en-IN" sz="1400" dirty="0" smtClean="0">
                <a:solidFill>
                  <a:srgbClr val="002060"/>
                </a:solidFill>
                <a:latin typeface="+mj-lt"/>
                <a:sym typeface="Wingdings" pitchFamily="2" charset="2"/>
              </a:rPr>
              <a:t>Event driven marketing (Triggers), Market basket, Web page redesign</a:t>
            </a:r>
          </a:p>
        </p:txBody>
      </p:sp>
      <p:sp>
        <p:nvSpPr>
          <p:cNvPr id="98" name="Rectangle 97"/>
          <p:cNvSpPr/>
          <p:nvPr/>
        </p:nvSpPr>
        <p:spPr>
          <a:xfrm>
            <a:off x="8069221" y="6659159"/>
            <a:ext cx="4194221" cy="246221"/>
          </a:xfrm>
          <a:prstGeom prst="rect">
            <a:avLst/>
          </a:prstGeom>
        </p:spPr>
        <p:txBody>
          <a:bodyPr wrap="square">
            <a:spAutoFit/>
          </a:bodyPr>
          <a:lstStyle/>
          <a:p>
            <a:pPr>
              <a:spcAft>
                <a:spcPts val="0"/>
              </a:spcAft>
            </a:pPr>
            <a:r>
              <a:rPr lang="en-IN" sz="1000" dirty="0" smtClean="0">
                <a:solidFill>
                  <a:schemeClr val="tx2">
                    <a:lumMod val="60000"/>
                    <a:lumOff val="40000"/>
                  </a:schemeClr>
                </a:solidFill>
                <a:latin typeface="Calibri" panose="020F0502020204030204" pitchFamily="34" charset="0"/>
                <a:ea typeface="Calibri" panose="020F0502020204030204" pitchFamily="34" charset="0"/>
                <a:cs typeface="Times New Roman" panose="02020603050405020304" pitchFamily="18" charset="0"/>
              </a:rPr>
              <a:t>Confidential Property of  </a:t>
            </a:r>
            <a:r>
              <a:rPr lang="en-IN" sz="1000" dirty="0">
                <a:solidFill>
                  <a:schemeClr val="tx2">
                    <a:lumMod val="60000"/>
                    <a:lumOff val="40000"/>
                  </a:schemeClr>
                </a:solidFill>
                <a:latin typeface="Calibri" panose="020F0502020204030204" pitchFamily="34" charset="0"/>
                <a:ea typeface="Calibri" panose="020F0502020204030204" pitchFamily="34" charset="0"/>
                <a:cs typeface="Times New Roman" panose="02020603050405020304" pitchFamily="18" charset="0"/>
              </a:rPr>
              <a:t>Consumer Analytics Division, Tata Industries </a:t>
            </a:r>
            <a:r>
              <a:rPr lang="en-IN" sz="1000" dirty="0" smtClean="0">
                <a:solidFill>
                  <a:schemeClr val="tx2">
                    <a:lumMod val="60000"/>
                    <a:lumOff val="40000"/>
                  </a:schemeClr>
                </a:solidFill>
                <a:latin typeface="Calibri" panose="020F0502020204030204" pitchFamily="34" charset="0"/>
                <a:ea typeface="Calibri" panose="020F0502020204030204" pitchFamily="34" charset="0"/>
                <a:cs typeface="Times New Roman" panose="02020603050405020304" pitchFamily="18" charset="0"/>
              </a:rPr>
              <a:t>Limited</a:t>
            </a:r>
            <a:endParaRPr lang="en-IN" sz="1000" dirty="0">
              <a:solidFill>
                <a:schemeClr val="tx2">
                  <a:lumMod val="60000"/>
                  <a:lumOff val="40000"/>
                </a:schemeClr>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976800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2"/>
          <a:stretch>
            <a:fillRect/>
          </a:stretch>
        </p:blipFill>
        <p:spPr>
          <a:xfrm>
            <a:off x="4468392" y="2067007"/>
            <a:ext cx="1458721" cy="1102291"/>
          </a:xfrm>
          <a:prstGeom prst="rect">
            <a:avLst/>
          </a:prstGeom>
        </p:spPr>
      </p:pic>
      <p:sp>
        <p:nvSpPr>
          <p:cNvPr id="2" name="Title 1"/>
          <p:cNvSpPr>
            <a:spLocks noGrp="1"/>
          </p:cNvSpPr>
          <p:nvPr>
            <p:ph type="title"/>
          </p:nvPr>
        </p:nvSpPr>
        <p:spPr/>
        <p:txBody>
          <a:bodyPr/>
          <a:lstStyle/>
          <a:p>
            <a:r>
              <a:rPr lang="en-US" dirty="0"/>
              <a:t>Digital Analytics Landscape</a:t>
            </a:r>
            <a:endParaRPr lang="en-IN"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5</a:t>
            </a:fld>
            <a:endParaRPr lang="en-US" dirty="0"/>
          </a:p>
        </p:txBody>
      </p:sp>
      <p:grpSp>
        <p:nvGrpSpPr>
          <p:cNvPr id="32" name="Group 31"/>
          <p:cNvGrpSpPr/>
          <p:nvPr/>
        </p:nvGrpSpPr>
        <p:grpSpPr>
          <a:xfrm>
            <a:off x="446063" y="4754209"/>
            <a:ext cx="11241539" cy="1601584"/>
            <a:chOff x="445038" y="1332962"/>
            <a:chExt cx="11261651" cy="1356885"/>
          </a:xfrm>
        </p:grpSpPr>
        <p:grpSp>
          <p:nvGrpSpPr>
            <p:cNvPr id="5" name="Group 22"/>
            <p:cNvGrpSpPr/>
            <p:nvPr/>
          </p:nvGrpSpPr>
          <p:grpSpPr>
            <a:xfrm>
              <a:off x="445038" y="1332962"/>
              <a:ext cx="11261651" cy="1356885"/>
              <a:chOff x="320040" y="1295400"/>
              <a:chExt cx="8671560" cy="1188720"/>
            </a:xfrm>
          </p:grpSpPr>
          <p:sp>
            <p:nvSpPr>
              <p:cNvPr id="6" name="Rectangle 5"/>
              <p:cNvSpPr/>
              <p:nvPr/>
            </p:nvSpPr>
            <p:spPr bwMode="auto">
              <a:xfrm>
                <a:off x="796447" y="1295400"/>
                <a:ext cx="2698336" cy="1188720"/>
              </a:xfrm>
              <a:prstGeom prst="rect">
                <a:avLst/>
              </a:prstGeom>
              <a:noFill/>
              <a:ln w="9525" cap="flat" cmpd="sng" algn="ctr">
                <a:solidFill>
                  <a:schemeClr val="accent5">
                    <a:lumMod val="75000"/>
                  </a:schemeClr>
                </a:solidFill>
                <a:prstDash val="solid"/>
                <a:round/>
                <a:headEnd type="none" w="med" len="med"/>
                <a:tailEnd type="none" w="med" len="med"/>
              </a:ln>
              <a:effectLst/>
              <a:extLst/>
            </p:spPr>
            <p:txBody>
              <a:bodyPr vert="horz" wrap="square" lIns="46800" tIns="46800" rIns="46800" bIns="46800" numCol="1" rtlCol="0" anchor="t"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n-US" sz="1400" b="0" i="0" u="none" strike="noStrike" cap="none" normalizeH="0" baseline="0" dirty="0" smtClean="0">
                    <a:ln>
                      <a:noFill/>
                    </a:ln>
                    <a:solidFill>
                      <a:srgbClr val="0A4D9E"/>
                    </a:solidFill>
                    <a:effectLst/>
                    <a:latin typeface="+mj-lt"/>
                    <a:ea typeface="Segoe UI" panose="020B0502040204020203" pitchFamily="34" charset="0"/>
                    <a:cs typeface="Segoe UI" panose="020B0502040204020203" pitchFamily="34" charset="0"/>
                  </a:rPr>
                  <a:t>Website/Email/Mobile</a:t>
                </a:r>
              </a:p>
            </p:txBody>
          </p:sp>
          <p:sp>
            <p:nvSpPr>
              <p:cNvPr id="7" name="Rectangle 6"/>
              <p:cNvSpPr/>
              <p:nvPr/>
            </p:nvSpPr>
            <p:spPr bwMode="auto">
              <a:xfrm>
                <a:off x="3545712" y="1295400"/>
                <a:ext cx="2697480" cy="1188720"/>
              </a:xfrm>
              <a:prstGeom prst="rect">
                <a:avLst/>
              </a:prstGeom>
              <a:noFill/>
              <a:ln w="9525" cap="flat" cmpd="sng" algn="ctr">
                <a:solidFill>
                  <a:schemeClr val="accent5">
                    <a:lumMod val="75000"/>
                  </a:schemeClr>
                </a:solidFill>
                <a:prstDash val="solid"/>
                <a:round/>
                <a:headEnd type="none" w="med" len="med"/>
                <a:tailEnd type="none" w="med" len="med"/>
              </a:ln>
              <a:effectLst/>
              <a:extLst/>
            </p:spPr>
            <p:txBody>
              <a:bodyPr vert="horz" wrap="square" lIns="46800" tIns="46800" rIns="46800" bIns="46800" numCol="1" rtlCol="0" anchor="t" anchorCtr="0" compatLnSpc="1">
                <a:prstTxWarp prst="textNoShape">
                  <a:avLst/>
                </a:prstTxWarp>
              </a:bodyPr>
              <a:lstStyle/>
              <a:p>
                <a:pPr algn="ctr" eaLnBrk="0" fontAlgn="base" hangingPunct="0">
                  <a:spcBef>
                    <a:spcPct val="50000"/>
                  </a:spcBef>
                  <a:spcAft>
                    <a:spcPct val="0"/>
                  </a:spcAft>
                </a:pPr>
                <a:r>
                  <a:rPr lang="en-US" sz="1400" dirty="0" smtClean="0">
                    <a:solidFill>
                      <a:srgbClr val="0A4D9E"/>
                    </a:solidFill>
                    <a:latin typeface="+mj-lt"/>
                    <a:ea typeface="Segoe UI" panose="020B0502040204020203" pitchFamily="34" charset="0"/>
                    <a:cs typeface="Segoe UI" panose="020B0502040204020203" pitchFamily="34" charset="0"/>
                  </a:rPr>
                  <a:t>Social Media/</a:t>
                </a:r>
                <a:r>
                  <a:rPr lang="en-US" sz="1400" dirty="0" smtClean="0">
                    <a:solidFill>
                      <a:srgbClr val="0A4D9E"/>
                    </a:solidFill>
                    <a:ea typeface="Segoe UI" panose="020B0502040204020203" pitchFamily="34" charset="0"/>
                    <a:cs typeface="Segoe UI" panose="020B0502040204020203" pitchFamily="34" charset="0"/>
                  </a:rPr>
                  <a:t>Video/Webcast</a:t>
                </a:r>
                <a:endParaRPr lang="en-US" sz="1400" dirty="0">
                  <a:solidFill>
                    <a:srgbClr val="0A4D9E"/>
                  </a:solidFill>
                  <a:latin typeface="+mj-lt"/>
                  <a:ea typeface="Segoe UI" panose="020B0502040204020203" pitchFamily="34" charset="0"/>
                  <a:cs typeface="Segoe UI" panose="020B0502040204020203" pitchFamily="34" charset="0"/>
                </a:endParaRPr>
              </a:p>
            </p:txBody>
          </p:sp>
          <p:sp>
            <p:nvSpPr>
              <p:cNvPr id="8" name="Rectangle 7"/>
              <p:cNvSpPr/>
              <p:nvPr/>
            </p:nvSpPr>
            <p:spPr bwMode="auto">
              <a:xfrm>
                <a:off x="6294120" y="1295400"/>
                <a:ext cx="2697480" cy="1188720"/>
              </a:xfrm>
              <a:prstGeom prst="rect">
                <a:avLst/>
              </a:prstGeom>
              <a:noFill/>
              <a:ln w="9525" cap="flat" cmpd="sng" algn="ctr">
                <a:solidFill>
                  <a:schemeClr val="accent5">
                    <a:lumMod val="75000"/>
                  </a:schemeClr>
                </a:solidFill>
                <a:prstDash val="solid"/>
                <a:round/>
                <a:headEnd type="none" w="med" len="med"/>
                <a:tailEnd type="none" w="med" len="med"/>
              </a:ln>
              <a:effectLst/>
              <a:extLst/>
            </p:spPr>
            <p:txBody>
              <a:bodyPr vert="horz" wrap="square" lIns="46800" tIns="46800" rIns="46800" bIns="46800" numCol="1" rtlCol="0" anchor="t" anchorCtr="0" compatLnSpc="1">
                <a:prstTxWarp prst="textNoShape">
                  <a:avLst/>
                </a:prstTxWarp>
              </a:bodyPr>
              <a:lstStyle/>
              <a:p>
                <a:pPr algn="ctr" eaLnBrk="0" fontAlgn="base" hangingPunct="0">
                  <a:spcBef>
                    <a:spcPct val="50000"/>
                  </a:spcBef>
                  <a:spcAft>
                    <a:spcPct val="0"/>
                  </a:spcAft>
                </a:pPr>
                <a:r>
                  <a:rPr lang="en-US" sz="1400" dirty="0" smtClean="0">
                    <a:solidFill>
                      <a:srgbClr val="0A4D9E"/>
                    </a:solidFill>
                    <a:latin typeface="+mj-lt"/>
                    <a:ea typeface="Segoe UI" panose="020B0502040204020203" pitchFamily="34" charset="0"/>
                    <a:cs typeface="Segoe UI" panose="020B0502040204020203" pitchFamily="34" charset="0"/>
                  </a:rPr>
                  <a:t>Search/Paid AdWords</a:t>
                </a:r>
                <a:endParaRPr lang="en-US" sz="1400" dirty="0">
                  <a:solidFill>
                    <a:srgbClr val="0A4D9E"/>
                  </a:solidFill>
                  <a:latin typeface="+mj-lt"/>
                  <a:ea typeface="Segoe UI" panose="020B0502040204020203" pitchFamily="34" charset="0"/>
                  <a:cs typeface="Segoe UI" panose="020B0502040204020203" pitchFamily="34" charset="0"/>
                </a:endParaRPr>
              </a:p>
            </p:txBody>
          </p:sp>
          <p:sp>
            <p:nvSpPr>
              <p:cNvPr id="9" name="Rectangle 8"/>
              <p:cNvSpPr/>
              <p:nvPr/>
            </p:nvSpPr>
            <p:spPr bwMode="auto">
              <a:xfrm>
                <a:off x="320040" y="1295400"/>
                <a:ext cx="477262" cy="1188720"/>
              </a:xfrm>
              <a:prstGeom prst="rect">
                <a:avLst/>
              </a:prstGeom>
              <a:solidFill>
                <a:srgbClr val="0A4D9E"/>
              </a:solidFill>
              <a:ln w="9525" cap="flat" cmpd="sng" algn="ctr">
                <a:solidFill>
                  <a:schemeClr val="accent5">
                    <a:lumMod val="75000"/>
                  </a:schemeClr>
                </a:solidFill>
                <a:prstDash val="solid"/>
                <a:round/>
                <a:headEnd type="none" w="med" len="med"/>
                <a:tailEnd type="none" w="med" len="med"/>
              </a:ln>
              <a:effectLst/>
              <a:extLst/>
            </p:spPr>
            <p:txBody>
              <a:bodyPr vert="vert270" wrap="square" lIns="46800" tIns="46800" rIns="46800" bIns="4680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400" b="1" dirty="0" smtClean="0">
                    <a:solidFill>
                      <a:schemeClr val="bg1"/>
                    </a:solidFill>
                    <a:latin typeface="+mj-lt"/>
                    <a:ea typeface="Segoe UI" panose="020B0502040204020203" pitchFamily="34" charset="0"/>
                    <a:cs typeface="Segoe UI" panose="020B0502040204020203" pitchFamily="34" charset="0"/>
                  </a:rPr>
                  <a:t>Channels</a:t>
                </a:r>
                <a:endParaRPr lang="en-US" sz="1400" b="1" dirty="0">
                  <a:solidFill>
                    <a:schemeClr val="bg1"/>
                  </a:solidFill>
                  <a:latin typeface="+mj-lt"/>
                  <a:ea typeface="Segoe UI" panose="020B0502040204020203" pitchFamily="34" charset="0"/>
                  <a:cs typeface="Segoe UI" panose="020B0502040204020203" pitchFamily="34" charset="0"/>
                </a:endParaRPr>
              </a:p>
            </p:txBody>
          </p:sp>
        </p:grpSp>
        <p:pic>
          <p:nvPicPr>
            <p:cNvPr id="10" name="Picture 9"/>
            <p:cNvPicPr>
              <a:picLocks noChangeAspect="1"/>
            </p:cNvPicPr>
            <p:nvPr/>
          </p:nvPicPr>
          <p:blipFill>
            <a:blip r:embed="rId3"/>
            <a:stretch>
              <a:fillRect/>
            </a:stretch>
          </p:blipFill>
          <p:spPr>
            <a:xfrm>
              <a:off x="1933480" y="1744250"/>
              <a:ext cx="1469263" cy="896190"/>
            </a:xfrm>
            <a:prstGeom prst="rect">
              <a:avLst/>
            </a:prstGeom>
          </p:spPr>
        </p:pic>
        <p:pic>
          <p:nvPicPr>
            <p:cNvPr id="12" name="Picture 11"/>
            <p:cNvPicPr>
              <a:picLocks noChangeAspect="1"/>
            </p:cNvPicPr>
            <p:nvPr/>
          </p:nvPicPr>
          <p:blipFill>
            <a:blip r:embed="rId4"/>
            <a:stretch>
              <a:fillRect/>
            </a:stretch>
          </p:blipFill>
          <p:spPr>
            <a:xfrm>
              <a:off x="5212361" y="1640140"/>
              <a:ext cx="2346821" cy="1049707"/>
            </a:xfrm>
            <a:prstGeom prst="rect">
              <a:avLst/>
            </a:prstGeom>
          </p:spPr>
        </p:pic>
        <p:pic>
          <p:nvPicPr>
            <p:cNvPr id="14" name="Picture 13"/>
            <p:cNvPicPr>
              <a:picLocks noChangeAspect="1"/>
            </p:cNvPicPr>
            <p:nvPr/>
          </p:nvPicPr>
          <p:blipFill>
            <a:blip r:embed="rId5"/>
            <a:stretch>
              <a:fillRect/>
            </a:stretch>
          </p:blipFill>
          <p:spPr>
            <a:xfrm>
              <a:off x="8998529" y="1621371"/>
              <a:ext cx="1913134" cy="1019069"/>
            </a:xfrm>
            <a:prstGeom prst="rect">
              <a:avLst/>
            </a:prstGeom>
          </p:spPr>
        </p:pic>
      </p:grpSp>
      <p:grpSp>
        <p:nvGrpSpPr>
          <p:cNvPr id="18" name="Group 21"/>
          <p:cNvGrpSpPr/>
          <p:nvPr/>
        </p:nvGrpSpPr>
        <p:grpSpPr>
          <a:xfrm>
            <a:off x="446063" y="3322334"/>
            <a:ext cx="11241539" cy="1240201"/>
            <a:chOff x="320040" y="4145280"/>
            <a:chExt cx="8706862" cy="1188720"/>
          </a:xfrm>
        </p:grpSpPr>
        <p:sp>
          <p:nvSpPr>
            <p:cNvPr id="19" name="Rectangle 18"/>
            <p:cNvSpPr/>
            <p:nvPr/>
          </p:nvSpPr>
          <p:spPr bwMode="auto">
            <a:xfrm>
              <a:off x="797302" y="4145280"/>
              <a:ext cx="8229600" cy="1188720"/>
            </a:xfrm>
            <a:prstGeom prst="rect">
              <a:avLst/>
            </a:prstGeom>
            <a:noFill/>
            <a:ln w="9525" cap="flat" cmpd="sng" algn="ctr">
              <a:solidFill>
                <a:srgbClr val="9CC6F9"/>
              </a:solidFill>
              <a:prstDash val="solid"/>
              <a:round/>
              <a:headEnd type="none" w="med" len="med"/>
              <a:tailEnd type="none" w="med" len="med"/>
            </a:ln>
            <a:effectLst/>
            <a:extLst/>
          </p:spPr>
          <p:txBody>
            <a:bodyPr vert="horz" wrap="square" lIns="46800" tIns="46800" rIns="46800" bIns="46800" numCol="4" rtlCol="0" anchor="ctr" anchorCtr="0" compatLnSpc="1">
              <a:prstTxWarp prst="textNoShape">
                <a:avLst/>
              </a:prstTxWarp>
            </a:bodyPr>
            <a:lstStyle/>
            <a:p>
              <a:pPr marL="285750" indent="-285750" eaLnBrk="0" fontAlgn="base" hangingPunct="0">
                <a:spcBef>
                  <a:spcPct val="50000"/>
                </a:spcBef>
                <a:spcAft>
                  <a:spcPct val="0"/>
                </a:spcAft>
                <a:buFont typeface="Arial" panose="020B0604020202020204" pitchFamily="34" charset="0"/>
                <a:buChar char="•"/>
              </a:pPr>
              <a:r>
                <a:rPr lang="en-US" sz="1400" dirty="0">
                  <a:solidFill>
                    <a:srgbClr val="124277"/>
                  </a:solidFill>
                  <a:ea typeface="Segoe UI" panose="020B0502040204020203" pitchFamily="34" charset="0"/>
                  <a:cs typeface="Segoe UI" panose="020B0502040204020203" pitchFamily="34" charset="0"/>
                </a:rPr>
                <a:t>Customer Segmentation</a:t>
              </a:r>
            </a:p>
            <a:p>
              <a:pPr marL="285750" indent="-285750" eaLnBrk="0" fontAlgn="base" hangingPunct="0">
                <a:spcBef>
                  <a:spcPct val="50000"/>
                </a:spcBef>
                <a:spcAft>
                  <a:spcPct val="0"/>
                </a:spcAft>
                <a:buFont typeface="Arial" panose="020B0604020202020204" pitchFamily="34" charset="0"/>
                <a:buChar char="•"/>
              </a:pPr>
              <a:r>
                <a:rPr lang="en-US" sz="1400" dirty="0">
                  <a:solidFill>
                    <a:srgbClr val="124277"/>
                  </a:solidFill>
                  <a:ea typeface="Segoe UI" panose="020B0502040204020203" pitchFamily="34" charset="0"/>
                  <a:cs typeface="Segoe UI" panose="020B0502040204020203" pitchFamily="34" charset="0"/>
                </a:rPr>
                <a:t>Attribution Modeling</a:t>
              </a:r>
            </a:p>
            <a:p>
              <a:pPr marL="285750" indent="-285750" eaLnBrk="0" fontAlgn="base" hangingPunct="0">
                <a:spcBef>
                  <a:spcPct val="50000"/>
                </a:spcBef>
                <a:spcAft>
                  <a:spcPct val="0"/>
                </a:spcAft>
                <a:buFont typeface="Arial" panose="020B0604020202020204" pitchFamily="34" charset="0"/>
                <a:buChar char="•"/>
              </a:pPr>
              <a:r>
                <a:rPr lang="en-US" sz="1400" dirty="0">
                  <a:solidFill>
                    <a:srgbClr val="124277"/>
                  </a:solidFill>
                  <a:ea typeface="Segoe UI" panose="020B0502040204020203" pitchFamily="34" charset="0"/>
                  <a:cs typeface="Segoe UI" panose="020B0502040204020203" pitchFamily="34" charset="0"/>
                </a:rPr>
                <a:t>Text Mining</a:t>
              </a:r>
            </a:p>
            <a:p>
              <a:pPr marL="285750" indent="-285750" eaLnBrk="0" fontAlgn="base" hangingPunct="0">
                <a:spcBef>
                  <a:spcPct val="50000"/>
                </a:spcBef>
                <a:spcAft>
                  <a:spcPct val="0"/>
                </a:spcAft>
                <a:buFont typeface="Arial" panose="020B0604020202020204" pitchFamily="34" charset="0"/>
                <a:buChar char="•"/>
              </a:pPr>
              <a:r>
                <a:rPr lang="en-US" sz="1400" dirty="0">
                  <a:solidFill>
                    <a:srgbClr val="124277"/>
                  </a:solidFill>
                  <a:ea typeface="Segoe UI" panose="020B0502040204020203" pitchFamily="34" charset="0"/>
                  <a:cs typeface="Segoe UI" panose="020B0502040204020203" pitchFamily="34" charset="0"/>
                </a:rPr>
                <a:t>Forecasting</a:t>
              </a:r>
            </a:p>
            <a:p>
              <a:pPr marL="285750" indent="-285750" eaLnBrk="0" fontAlgn="base" hangingPunct="0">
                <a:spcBef>
                  <a:spcPct val="50000"/>
                </a:spcBef>
                <a:spcAft>
                  <a:spcPct val="0"/>
                </a:spcAft>
                <a:buFont typeface="Arial" panose="020B0604020202020204" pitchFamily="34" charset="0"/>
                <a:buChar char="•"/>
              </a:pPr>
              <a:r>
                <a:rPr lang="en-US" sz="1400" dirty="0">
                  <a:solidFill>
                    <a:srgbClr val="124277"/>
                  </a:solidFill>
                  <a:ea typeface="Segoe UI" panose="020B0502040204020203" pitchFamily="34" charset="0"/>
                  <a:cs typeface="Segoe UI" panose="020B0502040204020203" pitchFamily="34" charset="0"/>
                </a:rPr>
                <a:t>Lead/Prospect Scoring</a:t>
              </a:r>
            </a:p>
            <a:p>
              <a:pPr marL="285750" indent="-285750" eaLnBrk="0" fontAlgn="base" hangingPunct="0">
                <a:spcBef>
                  <a:spcPct val="50000"/>
                </a:spcBef>
                <a:spcAft>
                  <a:spcPct val="0"/>
                </a:spcAft>
                <a:buFont typeface="Arial" panose="020B0604020202020204" pitchFamily="34" charset="0"/>
                <a:buChar char="•"/>
              </a:pPr>
              <a:r>
                <a:rPr lang="en-US" sz="1400" dirty="0">
                  <a:solidFill>
                    <a:srgbClr val="124277"/>
                  </a:solidFill>
                  <a:ea typeface="Segoe UI" panose="020B0502040204020203" pitchFamily="34" charset="0"/>
                  <a:cs typeface="Segoe UI" panose="020B0502040204020203" pitchFamily="34" charset="0"/>
                </a:rPr>
                <a:t>Lookalike Modeling</a:t>
              </a:r>
            </a:p>
            <a:p>
              <a:pPr marL="285750" indent="-285750" eaLnBrk="0" fontAlgn="base" hangingPunct="0">
                <a:spcBef>
                  <a:spcPct val="50000"/>
                </a:spcBef>
                <a:spcAft>
                  <a:spcPct val="0"/>
                </a:spcAft>
                <a:buFont typeface="Arial" panose="020B0604020202020204" pitchFamily="34" charset="0"/>
                <a:buChar char="•"/>
              </a:pPr>
              <a:r>
                <a:rPr lang="en-US" sz="1400" dirty="0">
                  <a:solidFill>
                    <a:srgbClr val="124277"/>
                  </a:solidFill>
                  <a:ea typeface="Segoe UI" panose="020B0502040204020203" pitchFamily="34" charset="0"/>
                  <a:cs typeface="Segoe UI" panose="020B0502040204020203" pitchFamily="34" charset="0"/>
                </a:rPr>
                <a:t>Message Scoring</a:t>
              </a:r>
            </a:p>
            <a:p>
              <a:pPr marL="285750" indent="-285750" eaLnBrk="0" fontAlgn="base" hangingPunct="0">
                <a:spcBef>
                  <a:spcPct val="50000"/>
                </a:spcBef>
                <a:spcAft>
                  <a:spcPct val="0"/>
                </a:spcAft>
                <a:buFont typeface="Arial" panose="020B0604020202020204" pitchFamily="34" charset="0"/>
                <a:buChar char="•"/>
              </a:pPr>
              <a:r>
                <a:rPr lang="en-US" sz="1400" dirty="0">
                  <a:solidFill>
                    <a:srgbClr val="124277"/>
                  </a:solidFill>
                  <a:ea typeface="Segoe UI" panose="020B0502040204020203" pitchFamily="34" charset="0"/>
                  <a:cs typeface="Segoe UI" panose="020B0502040204020203" pitchFamily="34" charset="0"/>
                </a:rPr>
                <a:t>Event Triggers</a:t>
              </a:r>
            </a:p>
            <a:p>
              <a:pPr marL="285750" indent="-285750" eaLnBrk="0" fontAlgn="base" hangingPunct="0">
                <a:spcBef>
                  <a:spcPct val="50000"/>
                </a:spcBef>
                <a:spcAft>
                  <a:spcPct val="0"/>
                </a:spcAft>
                <a:buFont typeface="Arial" panose="020B0604020202020204" pitchFamily="34" charset="0"/>
                <a:buChar char="•"/>
              </a:pPr>
              <a:r>
                <a:rPr lang="en-US" sz="1400" dirty="0">
                  <a:solidFill>
                    <a:srgbClr val="124277"/>
                  </a:solidFill>
                  <a:ea typeface="Segoe UI" panose="020B0502040204020203" pitchFamily="34" charset="0"/>
                  <a:cs typeface="Segoe UI" panose="020B0502040204020203" pitchFamily="34" charset="0"/>
                </a:rPr>
                <a:t>CTR Models</a:t>
              </a:r>
            </a:p>
            <a:p>
              <a:pPr marL="285750" indent="-285750" eaLnBrk="0" fontAlgn="base" hangingPunct="0">
                <a:spcBef>
                  <a:spcPct val="50000"/>
                </a:spcBef>
                <a:spcAft>
                  <a:spcPct val="0"/>
                </a:spcAft>
                <a:buFont typeface="Arial" panose="020B0604020202020204" pitchFamily="34" charset="0"/>
                <a:buChar char="•"/>
              </a:pPr>
              <a:r>
                <a:rPr lang="en-US" sz="1400" dirty="0">
                  <a:solidFill>
                    <a:srgbClr val="124277"/>
                  </a:solidFill>
                  <a:ea typeface="Segoe UI" panose="020B0502040204020203" pitchFamily="34" charset="0"/>
                  <a:cs typeface="Segoe UI" panose="020B0502040204020203" pitchFamily="34" charset="0"/>
                </a:rPr>
                <a:t>Pathing</a:t>
              </a:r>
            </a:p>
            <a:p>
              <a:pPr marL="285750" indent="-285750" eaLnBrk="0" fontAlgn="base" hangingPunct="0">
                <a:spcBef>
                  <a:spcPct val="50000"/>
                </a:spcBef>
                <a:spcAft>
                  <a:spcPct val="0"/>
                </a:spcAft>
                <a:buFont typeface="Arial" panose="020B0604020202020204" pitchFamily="34" charset="0"/>
                <a:buChar char="•"/>
              </a:pPr>
              <a:r>
                <a:rPr lang="en-US" sz="1400" dirty="0">
                  <a:solidFill>
                    <a:srgbClr val="124277"/>
                  </a:solidFill>
                  <a:ea typeface="Segoe UI" panose="020B0502040204020203" pitchFamily="34" charset="0"/>
                  <a:cs typeface="Segoe UI" panose="020B0502040204020203" pitchFamily="34" charset="0"/>
                </a:rPr>
                <a:t>Design of Experiments</a:t>
              </a:r>
            </a:p>
            <a:p>
              <a:pPr marL="285750" indent="-285750" eaLnBrk="0" fontAlgn="base" hangingPunct="0">
                <a:spcBef>
                  <a:spcPct val="50000"/>
                </a:spcBef>
                <a:spcAft>
                  <a:spcPct val="0"/>
                </a:spcAft>
                <a:buFont typeface="Arial" panose="020B0604020202020204" pitchFamily="34" charset="0"/>
                <a:buChar char="•"/>
              </a:pPr>
              <a:r>
                <a:rPr lang="en-US" sz="1400" dirty="0">
                  <a:solidFill>
                    <a:srgbClr val="124277"/>
                  </a:solidFill>
                  <a:ea typeface="Segoe UI" panose="020B0502040204020203" pitchFamily="34" charset="0"/>
                  <a:cs typeface="Segoe UI" panose="020B0502040204020203" pitchFamily="34" charset="0"/>
                </a:rPr>
                <a:t>Pricing</a:t>
              </a:r>
            </a:p>
          </p:txBody>
        </p:sp>
        <p:sp>
          <p:nvSpPr>
            <p:cNvPr id="20" name="Rectangle 19"/>
            <p:cNvSpPr/>
            <p:nvPr/>
          </p:nvSpPr>
          <p:spPr bwMode="auto">
            <a:xfrm>
              <a:off x="320040" y="4145280"/>
              <a:ext cx="477262" cy="1188720"/>
            </a:xfrm>
            <a:prstGeom prst="rect">
              <a:avLst/>
            </a:prstGeom>
            <a:solidFill>
              <a:srgbClr val="9CC6F9"/>
            </a:solidFill>
            <a:ln w="9525" cap="flat" cmpd="sng" algn="ctr">
              <a:solidFill>
                <a:srgbClr val="9CC6F9"/>
              </a:solidFill>
              <a:prstDash val="solid"/>
              <a:round/>
              <a:headEnd type="none" w="med" len="med"/>
              <a:tailEnd type="none" w="med" len="med"/>
            </a:ln>
            <a:effectLst/>
            <a:extLst/>
          </p:spPr>
          <p:txBody>
            <a:bodyPr vert="vert270" wrap="square" lIns="46800" tIns="46800" rIns="46800" bIns="4680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400" b="1" dirty="0" smtClean="0">
                  <a:solidFill>
                    <a:srgbClr val="124277"/>
                  </a:solidFill>
                  <a:latin typeface="+mj-lt"/>
                  <a:ea typeface="Segoe UI" panose="020B0502040204020203" pitchFamily="34" charset="0"/>
                  <a:cs typeface="Segoe UI" panose="020B0502040204020203" pitchFamily="34" charset="0"/>
                </a:rPr>
                <a:t>Analytics</a:t>
              </a:r>
              <a:endParaRPr lang="en-US" sz="1400" b="1" dirty="0">
                <a:solidFill>
                  <a:srgbClr val="124277"/>
                </a:solidFill>
                <a:latin typeface="+mj-lt"/>
                <a:ea typeface="Segoe UI" panose="020B0502040204020203" pitchFamily="34" charset="0"/>
                <a:cs typeface="Segoe UI" panose="020B0502040204020203" pitchFamily="34" charset="0"/>
              </a:endParaRPr>
            </a:p>
          </p:txBody>
        </p:sp>
      </p:grpSp>
      <p:grpSp>
        <p:nvGrpSpPr>
          <p:cNvPr id="33" name="Group 32"/>
          <p:cNvGrpSpPr/>
          <p:nvPr/>
        </p:nvGrpSpPr>
        <p:grpSpPr>
          <a:xfrm>
            <a:off x="451709" y="1330023"/>
            <a:ext cx="11241539" cy="1800640"/>
            <a:chOff x="451709" y="5321257"/>
            <a:chExt cx="11241539" cy="1753470"/>
          </a:xfrm>
        </p:grpSpPr>
        <p:grpSp>
          <p:nvGrpSpPr>
            <p:cNvPr id="22" name="Group 21"/>
            <p:cNvGrpSpPr/>
            <p:nvPr/>
          </p:nvGrpSpPr>
          <p:grpSpPr>
            <a:xfrm>
              <a:off x="451709" y="5344339"/>
              <a:ext cx="11241539" cy="1730388"/>
              <a:chOff x="320040" y="4145279"/>
              <a:chExt cx="8706862" cy="1658559"/>
            </a:xfrm>
          </p:grpSpPr>
          <p:sp>
            <p:nvSpPr>
              <p:cNvPr id="23" name="Rectangle 22"/>
              <p:cNvSpPr/>
              <p:nvPr/>
            </p:nvSpPr>
            <p:spPr bwMode="auto">
              <a:xfrm>
                <a:off x="797302" y="4145279"/>
                <a:ext cx="8229600" cy="1658559"/>
              </a:xfrm>
              <a:prstGeom prst="rect">
                <a:avLst/>
              </a:prstGeom>
              <a:noFill/>
              <a:ln w="9525" cap="flat" cmpd="sng" algn="ctr">
                <a:solidFill>
                  <a:srgbClr val="9CC6F9"/>
                </a:solidFill>
                <a:prstDash val="solid"/>
                <a:round/>
                <a:headEnd type="none" w="med" len="med"/>
                <a:tailEnd type="none" w="med" len="med"/>
              </a:ln>
              <a:effectLst/>
              <a:extLst/>
            </p:spPr>
            <p:txBody>
              <a:bodyPr vert="horz" wrap="square" lIns="46800" tIns="46800" rIns="46800" bIns="46800" numCol="4" rtlCol="0" anchor="ctr" anchorCtr="0" compatLnSpc="1">
                <a:prstTxWarp prst="textNoShape">
                  <a:avLst/>
                </a:prstTxWarp>
              </a:bodyPr>
              <a:lstStyle/>
              <a:p>
                <a:pPr marL="285750" indent="-285750" eaLnBrk="0" fontAlgn="base" hangingPunct="0">
                  <a:spcBef>
                    <a:spcPct val="50000"/>
                  </a:spcBef>
                  <a:spcAft>
                    <a:spcPct val="0"/>
                  </a:spcAft>
                  <a:buFont typeface="Arial" panose="020B0604020202020204" pitchFamily="34" charset="0"/>
                  <a:buChar char="•"/>
                </a:pPr>
                <a:endParaRPr lang="en-US" sz="1400" dirty="0">
                  <a:solidFill>
                    <a:srgbClr val="124277"/>
                  </a:solidFill>
                  <a:latin typeface="+mj-lt"/>
                  <a:ea typeface="Segoe UI" panose="020B0502040204020203" pitchFamily="34" charset="0"/>
                  <a:cs typeface="Segoe UI" panose="020B0502040204020203" pitchFamily="34" charset="0"/>
                </a:endParaRPr>
              </a:p>
            </p:txBody>
          </p:sp>
          <p:sp>
            <p:nvSpPr>
              <p:cNvPr id="24" name="Rectangle 23"/>
              <p:cNvSpPr/>
              <p:nvPr/>
            </p:nvSpPr>
            <p:spPr bwMode="auto">
              <a:xfrm>
                <a:off x="320040" y="4145280"/>
                <a:ext cx="477262" cy="1658558"/>
              </a:xfrm>
              <a:prstGeom prst="rect">
                <a:avLst/>
              </a:prstGeom>
              <a:solidFill>
                <a:schemeClr val="accent6">
                  <a:lumMod val="75000"/>
                </a:schemeClr>
              </a:solidFill>
              <a:ln w="9525" cap="flat" cmpd="sng" algn="ctr">
                <a:solidFill>
                  <a:srgbClr val="9CC6F9"/>
                </a:solidFill>
                <a:prstDash val="solid"/>
                <a:round/>
                <a:headEnd type="none" w="med" len="med"/>
                <a:tailEnd type="none" w="med" len="med"/>
              </a:ln>
              <a:effectLst/>
              <a:extLst/>
            </p:spPr>
            <p:txBody>
              <a:bodyPr vert="vert270" wrap="square" lIns="46800" tIns="46800" rIns="46800" bIns="4680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400" b="1" dirty="0" smtClean="0">
                    <a:solidFill>
                      <a:srgbClr val="124277"/>
                    </a:solidFill>
                    <a:latin typeface="+mj-lt"/>
                    <a:ea typeface="Segoe UI" panose="020B0502040204020203" pitchFamily="34" charset="0"/>
                    <a:cs typeface="Segoe UI" panose="020B0502040204020203" pitchFamily="34" charset="0"/>
                  </a:rPr>
                  <a:t>Objective</a:t>
                </a:r>
                <a:endParaRPr lang="en-US" sz="1400" b="1" dirty="0">
                  <a:solidFill>
                    <a:srgbClr val="124277"/>
                  </a:solidFill>
                  <a:latin typeface="+mj-lt"/>
                  <a:ea typeface="Segoe UI" panose="020B0502040204020203" pitchFamily="34" charset="0"/>
                  <a:cs typeface="Segoe UI" panose="020B0502040204020203" pitchFamily="34" charset="0"/>
                </a:endParaRPr>
              </a:p>
            </p:txBody>
          </p:sp>
        </p:grpSp>
        <p:sp>
          <p:nvSpPr>
            <p:cNvPr id="25" name="TextBox 24"/>
            <p:cNvSpPr txBox="1"/>
            <p:nvPr/>
          </p:nvSpPr>
          <p:spPr bwMode="gray">
            <a:xfrm>
              <a:off x="1157873" y="5331948"/>
              <a:ext cx="2608909" cy="625550"/>
            </a:xfrm>
            <a:prstGeom prst="rect">
              <a:avLst/>
            </a:prstGeom>
            <a:ln>
              <a:noFill/>
            </a:ln>
          </p:spPr>
          <p:txBody>
            <a:bodyPr vert="horz" wrap="square" lIns="91440" tIns="45720" rIns="91440" bIns="45720" rtlCol="0" anchor="ctr">
              <a:noAutofit/>
            </a:bodyPr>
            <a:lstStyle/>
            <a:p>
              <a:pPr algn="ctr"/>
              <a:r>
                <a:rPr lang="en-IN" sz="1400" dirty="0" smtClean="0">
                  <a:solidFill>
                    <a:srgbClr val="0070C0"/>
                  </a:solidFill>
                </a:rPr>
                <a:t>Increase in Brand Awareness</a:t>
              </a:r>
            </a:p>
          </p:txBody>
        </p:sp>
        <p:pic>
          <p:nvPicPr>
            <p:cNvPr id="26" name="Picture 25"/>
            <p:cNvPicPr>
              <a:picLocks noChangeAspect="1"/>
            </p:cNvPicPr>
            <p:nvPr/>
          </p:nvPicPr>
          <p:blipFill>
            <a:blip r:embed="rId6"/>
            <a:stretch>
              <a:fillRect/>
            </a:stretch>
          </p:blipFill>
          <p:spPr>
            <a:xfrm>
              <a:off x="1555140" y="6035526"/>
              <a:ext cx="1843346" cy="851309"/>
            </a:xfrm>
            <a:prstGeom prst="rect">
              <a:avLst/>
            </a:prstGeom>
          </p:spPr>
        </p:pic>
        <p:sp>
          <p:nvSpPr>
            <p:cNvPr id="28" name="TextBox 27"/>
            <p:cNvSpPr txBox="1"/>
            <p:nvPr/>
          </p:nvSpPr>
          <p:spPr bwMode="gray">
            <a:xfrm>
              <a:off x="4062558" y="5331948"/>
              <a:ext cx="2329453" cy="625550"/>
            </a:xfrm>
            <a:prstGeom prst="rect">
              <a:avLst/>
            </a:prstGeom>
            <a:ln>
              <a:noFill/>
            </a:ln>
          </p:spPr>
          <p:txBody>
            <a:bodyPr vert="horz" wrap="square" lIns="91440" tIns="45720" rIns="91440" bIns="45720" rtlCol="0" anchor="ctr">
              <a:noAutofit/>
            </a:bodyPr>
            <a:lstStyle/>
            <a:p>
              <a:pPr algn="ctr"/>
              <a:r>
                <a:rPr lang="en-IN" sz="1400" dirty="0" smtClean="0">
                  <a:solidFill>
                    <a:srgbClr val="0070C0"/>
                  </a:solidFill>
                </a:rPr>
                <a:t>Retain Existing Customers</a:t>
              </a:r>
            </a:p>
          </p:txBody>
        </p:sp>
        <p:sp>
          <p:nvSpPr>
            <p:cNvPr id="29" name="TextBox 28"/>
            <p:cNvSpPr txBox="1"/>
            <p:nvPr/>
          </p:nvSpPr>
          <p:spPr bwMode="gray">
            <a:xfrm>
              <a:off x="6639763" y="5331948"/>
              <a:ext cx="2476638" cy="625550"/>
            </a:xfrm>
            <a:prstGeom prst="rect">
              <a:avLst/>
            </a:prstGeom>
            <a:ln>
              <a:noFill/>
            </a:ln>
          </p:spPr>
          <p:txBody>
            <a:bodyPr vert="horz" wrap="square" lIns="91440" tIns="45720" rIns="91440" bIns="45720" rtlCol="0" anchor="ctr">
              <a:noAutofit/>
            </a:bodyPr>
            <a:lstStyle/>
            <a:p>
              <a:pPr algn="ctr"/>
              <a:r>
                <a:rPr lang="en-IN" sz="1400" dirty="0" smtClean="0">
                  <a:solidFill>
                    <a:srgbClr val="0070C0"/>
                  </a:solidFill>
                </a:rPr>
                <a:t>Lead/Prospect Generation</a:t>
              </a:r>
            </a:p>
          </p:txBody>
        </p:sp>
        <p:sp>
          <p:nvSpPr>
            <p:cNvPr id="30" name="TextBox 29"/>
            <p:cNvSpPr txBox="1"/>
            <p:nvPr/>
          </p:nvSpPr>
          <p:spPr bwMode="gray">
            <a:xfrm>
              <a:off x="9364153" y="5321257"/>
              <a:ext cx="2201519" cy="625550"/>
            </a:xfrm>
            <a:prstGeom prst="rect">
              <a:avLst/>
            </a:prstGeom>
            <a:ln>
              <a:noFill/>
            </a:ln>
          </p:spPr>
          <p:txBody>
            <a:bodyPr vert="horz" wrap="square" lIns="91440" tIns="45720" rIns="91440" bIns="45720" rtlCol="0" anchor="ctr">
              <a:noAutofit/>
            </a:bodyPr>
            <a:lstStyle/>
            <a:p>
              <a:pPr algn="ctr"/>
              <a:r>
                <a:rPr lang="en-IN" sz="1400" dirty="0" smtClean="0">
                  <a:solidFill>
                    <a:srgbClr val="0070C0"/>
                  </a:solidFill>
                </a:rPr>
                <a:t>Sale/Profit Improvement</a:t>
              </a:r>
            </a:p>
          </p:txBody>
        </p:sp>
        <p:pic>
          <p:nvPicPr>
            <p:cNvPr id="31" name="Picture 30"/>
            <p:cNvPicPr>
              <a:picLocks noChangeAspect="1"/>
            </p:cNvPicPr>
            <p:nvPr/>
          </p:nvPicPr>
          <p:blipFill>
            <a:blip r:embed="rId7"/>
            <a:stretch>
              <a:fillRect/>
            </a:stretch>
          </p:blipFill>
          <p:spPr>
            <a:xfrm>
              <a:off x="7436085" y="6083348"/>
              <a:ext cx="994188" cy="865529"/>
            </a:xfrm>
            <a:prstGeom prst="rect">
              <a:avLst/>
            </a:prstGeom>
          </p:spPr>
        </p:pic>
      </p:grpSp>
      <p:pic>
        <p:nvPicPr>
          <p:cNvPr id="36" name="Picture 35"/>
          <p:cNvPicPr>
            <a:picLocks noChangeAspect="1"/>
          </p:cNvPicPr>
          <p:nvPr/>
        </p:nvPicPr>
        <p:blipFill>
          <a:blip r:embed="rId8"/>
          <a:stretch>
            <a:fillRect/>
          </a:stretch>
        </p:blipFill>
        <p:spPr>
          <a:xfrm>
            <a:off x="9491730" y="2087776"/>
            <a:ext cx="1970467" cy="927508"/>
          </a:xfrm>
          <a:prstGeom prst="rect">
            <a:avLst/>
          </a:prstGeom>
        </p:spPr>
      </p:pic>
      <p:sp>
        <p:nvSpPr>
          <p:cNvPr id="37" name="Rectangle 36"/>
          <p:cNvSpPr/>
          <p:nvPr/>
        </p:nvSpPr>
        <p:spPr>
          <a:xfrm>
            <a:off x="8069221" y="6659159"/>
            <a:ext cx="4194221" cy="246221"/>
          </a:xfrm>
          <a:prstGeom prst="rect">
            <a:avLst/>
          </a:prstGeom>
        </p:spPr>
        <p:txBody>
          <a:bodyPr wrap="square">
            <a:spAutoFit/>
          </a:bodyPr>
          <a:lstStyle/>
          <a:p>
            <a:pPr>
              <a:spcAft>
                <a:spcPts val="0"/>
              </a:spcAft>
            </a:pPr>
            <a:r>
              <a:rPr lang="en-IN" sz="1000" dirty="0" smtClean="0">
                <a:solidFill>
                  <a:schemeClr val="tx2">
                    <a:lumMod val="60000"/>
                    <a:lumOff val="40000"/>
                  </a:schemeClr>
                </a:solidFill>
                <a:latin typeface="Calibri" panose="020F0502020204030204" pitchFamily="34" charset="0"/>
                <a:ea typeface="Calibri" panose="020F0502020204030204" pitchFamily="34" charset="0"/>
                <a:cs typeface="Times New Roman" panose="02020603050405020304" pitchFamily="18" charset="0"/>
              </a:rPr>
              <a:t>Confidential Property of  </a:t>
            </a:r>
            <a:r>
              <a:rPr lang="en-IN" sz="1000" dirty="0">
                <a:solidFill>
                  <a:schemeClr val="tx2">
                    <a:lumMod val="60000"/>
                    <a:lumOff val="40000"/>
                  </a:schemeClr>
                </a:solidFill>
                <a:latin typeface="Calibri" panose="020F0502020204030204" pitchFamily="34" charset="0"/>
                <a:ea typeface="Calibri" panose="020F0502020204030204" pitchFamily="34" charset="0"/>
                <a:cs typeface="Times New Roman" panose="02020603050405020304" pitchFamily="18" charset="0"/>
              </a:rPr>
              <a:t>Consumer Analytics Division, Tata Industries </a:t>
            </a:r>
            <a:r>
              <a:rPr lang="en-IN" sz="1000" dirty="0" smtClean="0">
                <a:solidFill>
                  <a:schemeClr val="tx2">
                    <a:lumMod val="60000"/>
                    <a:lumOff val="40000"/>
                  </a:schemeClr>
                </a:solidFill>
                <a:latin typeface="Calibri" panose="020F0502020204030204" pitchFamily="34" charset="0"/>
                <a:ea typeface="Calibri" panose="020F0502020204030204" pitchFamily="34" charset="0"/>
                <a:cs typeface="Times New Roman" panose="02020603050405020304" pitchFamily="18" charset="0"/>
              </a:rPr>
              <a:t>Limited</a:t>
            </a:r>
            <a:endParaRPr lang="en-IN" sz="1000" dirty="0">
              <a:solidFill>
                <a:schemeClr val="tx2">
                  <a:lumMod val="60000"/>
                  <a:lumOff val="40000"/>
                </a:schemeClr>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41282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Donut 90"/>
          <p:cNvSpPr/>
          <p:nvPr/>
        </p:nvSpPr>
        <p:spPr>
          <a:xfrm>
            <a:off x="4663527" y="2378688"/>
            <a:ext cx="2892975" cy="2892975"/>
          </a:xfrm>
          <a:prstGeom prst="donut">
            <a:avLst>
              <a:gd name="adj" fmla="val 11388"/>
            </a:avLst>
          </a:prstGeom>
          <a:ln w="38100">
            <a:solidFill>
              <a:schemeClr val="bg1">
                <a:lumMod val="65000"/>
              </a:schemeClr>
            </a:solidFill>
          </a:ln>
          <a:scene3d>
            <a:camera prst="orthographicFront">
              <a:rot lat="3000000" lon="0" rev="0"/>
            </a:camera>
            <a:lightRig rig="threePt" dir="t"/>
          </a:scene3d>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IN"/>
          </a:p>
        </p:txBody>
      </p:sp>
      <p:sp>
        <p:nvSpPr>
          <p:cNvPr id="5" name="Title 4"/>
          <p:cNvSpPr>
            <a:spLocks noGrp="1"/>
          </p:cNvSpPr>
          <p:nvPr>
            <p:ph type="title"/>
          </p:nvPr>
        </p:nvSpPr>
        <p:spPr/>
        <p:txBody>
          <a:bodyPr/>
          <a:lstStyle/>
          <a:p>
            <a:r>
              <a:rPr lang="en-IN" dirty="0" smtClean="0"/>
              <a:t>Connecting Across Various Brand Touchpoints</a:t>
            </a:r>
            <a:endParaRPr lang="en-IN" dirty="0"/>
          </a:p>
        </p:txBody>
      </p:sp>
      <p:sp>
        <p:nvSpPr>
          <p:cNvPr id="4" name="Slide Number Placeholder 3"/>
          <p:cNvSpPr>
            <a:spLocks noGrp="1"/>
          </p:cNvSpPr>
          <p:nvPr>
            <p:ph type="sldNum" sz="quarter" idx="12"/>
          </p:nvPr>
        </p:nvSpPr>
        <p:spPr/>
        <p:txBody>
          <a:bodyPr/>
          <a:lstStyle/>
          <a:p>
            <a:fld id="{D57F1E4F-1CFF-5643-939E-217C01CDF565}" type="slidenum">
              <a:rPr lang="en-US" smtClean="0">
                <a:solidFill>
                  <a:srgbClr val="0E5580"/>
                </a:solidFill>
              </a:rPr>
              <a:pPr/>
              <a:t>6</a:t>
            </a:fld>
            <a:endParaRPr lang="en-US" dirty="0">
              <a:solidFill>
                <a:srgbClr val="0E5580"/>
              </a:solidFill>
            </a:endParaRPr>
          </a:p>
        </p:txBody>
      </p:sp>
      <p:sp>
        <p:nvSpPr>
          <p:cNvPr id="20" name="Oval 173"/>
          <p:cNvSpPr>
            <a:spLocks noChangeArrowheads="1"/>
          </p:cNvSpPr>
          <p:nvPr/>
        </p:nvSpPr>
        <p:spPr bwMode="gray">
          <a:xfrm>
            <a:off x="3808166" y="1577232"/>
            <a:ext cx="4553561" cy="4553561"/>
          </a:xfrm>
          <a:prstGeom prst="ellipse">
            <a:avLst/>
          </a:prstGeom>
          <a:noFill/>
          <a:ln w="1057275" algn="ctr">
            <a:solidFill>
              <a:schemeClr val="tx1">
                <a:lumMod val="95000"/>
                <a:lumOff val="5000"/>
              </a:schemeClr>
            </a:solidFill>
            <a:round/>
            <a:headEnd/>
            <a:tailEnd/>
          </a:ln>
          <a:effectLst/>
          <a:scene3d>
            <a:camera prst="orthographicFront">
              <a:rot lat="3000000" lon="0" rev="0"/>
            </a:camera>
            <a:lightRig rig="threePt" dir="t"/>
          </a:scene3d>
          <a:sp3d>
            <a:bevelT w="152400" h="50800" prst="softRound"/>
          </a:sp3d>
        </p:spPr>
        <p:txBody>
          <a:bodyPr wrap="none" lIns="73152" tIns="73152" rIns="73152" bIns="73152" anchor="ctr"/>
          <a:lstStyle/>
          <a:p>
            <a:pPr fontAlgn="auto">
              <a:spcBef>
                <a:spcPts val="0"/>
              </a:spcBef>
              <a:spcAft>
                <a:spcPts val="0"/>
              </a:spcAft>
              <a:defRPr/>
            </a:pPr>
            <a:endParaRPr lang="en-US" sz="1000" kern="0" dirty="0">
              <a:solidFill>
                <a:sysClr val="windowText" lastClr="000000"/>
              </a:solidFill>
              <a:latin typeface="Arial"/>
              <a:cs typeface="Arial" charset="0"/>
            </a:endParaRPr>
          </a:p>
        </p:txBody>
      </p:sp>
      <p:sp>
        <p:nvSpPr>
          <p:cNvPr id="21" name="AutoShape 14"/>
          <p:cNvSpPr>
            <a:spLocks noChangeArrowheads="1"/>
          </p:cNvSpPr>
          <p:nvPr/>
        </p:nvSpPr>
        <p:spPr bwMode="auto">
          <a:xfrm flipV="1">
            <a:off x="5886691" y="1888615"/>
            <a:ext cx="432000" cy="936000"/>
          </a:xfrm>
          <a:prstGeom prst="chevron">
            <a:avLst>
              <a:gd name="adj" fmla="val 81982"/>
            </a:avLst>
          </a:prstGeom>
          <a:solidFill>
            <a:schemeClr val="bg1"/>
          </a:solidFill>
          <a:ln w="9525" algn="ctr">
            <a:noFill/>
            <a:miter lim="800000"/>
            <a:headEnd/>
            <a:tailEnd/>
          </a:ln>
        </p:spPr>
        <p:txBody>
          <a:bodyPr rot="10800000" wrap="none"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sz="1000" b="1" i="0" u="none" strike="noStrike" kern="0" cap="none" spc="0" normalizeH="0" baseline="0" noProof="0" dirty="0">
              <a:ln>
                <a:noFill/>
              </a:ln>
              <a:solidFill>
                <a:sysClr val="windowText" lastClr="000000"/>
              </a:solidFill>
              <a:effectLst/>
              <a:uLnTx/>
              <a:uFillTx/>
              <a:latin typeface="Arial"/>
              <a:cs typeface="Arial" charset="0"/>
            </a:endParaRPr>
          </a:p>
        </p:txBody>
      </p:sp>
      <p:sp>
        <p:nvSpPr>
          <p:cNvPr id="23" name="AutoShape 14"/>
          <p:cNvSpPr>
            <a:spLocks noChangeArrowheads="1"/>
          </p:cNvSpPr>
          <p:nvPr/>
        </p:nvSpPr>
        <p:spPr bwMode="auto">
          <a:xfrm rot="10800000" flipV="1">
            <a:off x="5863875" y="4824143"/>
            <a:ext cx="432000" cy="936000"/>
          </a:xfrm>
          <a:prstGeom prst="chevron">
            <a:avLst>
              <a:gd name="adj" fmla="val 81982"/>
            </a:avLst>
          </a:prstGeom>
          <a:solidFill>
            <a:schemeClr val="bg1"/>
          </a:solidFill>
          <a:ln w="9525" algn="ctr">
            <a:noFill/>
            <a:miter lim="800000"/>
            <a:headEnd/>
            <a:tailEnd/>
          </a:ln>
        </p:spPr>
        <p:txBody>
          <a:bodyPr rot="10800000" wrap="none"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sz="1000" b="1" i="0" u="none" strike="noStrike" kern="0" cap="none" spc="0" normalizeH="0" baseline="0" noProof="0" dirty="0">
              <a:ln>
                <a:noFill/>
              </a:ln>
              <a:solidFill>
                <a:sysClr val="windowText" lastClr="000000"/>
              </a:solidFill>
              <a:effectLst/>
              <a:uLnTx/>
              <a:uFillTx/>
              <a:latin typeface="Arial"/>
              <a:cs typeface="Arial" charset="0"/>
            </a:endParaRPr>
          </a:p>
        </p:txBody>
      </p:sp>
      <p:sp>
        <p:nvSpPr>
          <p:cNvPr id="24" name="AutoShape 14"/>
          <p:cNvSpPr>
            <a:spLocks noChangeArrowheads="1"/>
          </p:cNvSpPr>
          <p:nvPr/>
        </p:nvSpPr>
        <p:spPr bwMode="auto">
          <a:xfrm rot="16386373" flipV="1">
            <a:off x="3633360" y="3145900"/>
            <a:ext cx="432000" cy="1234398"/>
          </a:xfrm>
          <a:prstGeom prst="chevron">
            <a:avLst>
              <a:gd name="adj" fmla="val 81982"/>
            </a:avLst>
          </a:prstGeom>
          <a:solidFill>
            <a:schemeClr val="bg1"/>
          </a:solidFill>
          <a:ln w="9525" algn="ctr">
            <a:noFill/>
            <a:miter lim="800000"/>
            <a:headEnd/>
            <a:tailEnd/>
          </a:ln>
        </p:spPr>
        <p:txBody>
          <a:bodyPr rot="10800000" wrap="none"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sz="1000" b="1" i="0" u="none" strike="noStrike" kern="0" cap="none" spc="0" normalizeH="0" baseline="0" noProof="0" dirty="0">
              <a:ln>
                <a:noFill/>
              </a:ln>
              <a:solidFill>
                <a:sysClr val="windowText" lastClr="000000"/>
              </a:solidFill>
              <a:effectLst/>
              <a:uLnTx/>
              <a:uFillTx/>
              <a:latin typeface="Arial"/>
              <a:cs typeface="Arial" charset="0"/>
            </a:endParaRPr>
          </a:p>
        </p:txBody>
      </p:sp>
      <p:sp>
        <p:nvSpPr>
          <p:cNvPr id="25" name="Oval 24"/>
          <p:cNvSpPr/>
          <p:nvPr/>
        </p:nvSpPr>
        <p:spPr>
          <a:xfrm>
            <a:off x="7386509" y="4467459"/>
            <a:ext cx="586366" cy="586366"/>
          </a:xfrm>
          <a:prstGeom prst="ellipse">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745490" h="745490"/>
            <a:bevelB w="745490" h="74549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p:cNvSpPr/>
          <p:nvPr/>
        </p:nvSpPr>
        <p:spPr>
          <a:xfrm>
            <a:off x="4263763" y="4520485"/>
            <a:ext cx="586366" cy="586366"/>
          </a:xfrm>
          <a:prstGeom prst="ellipse">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745490" h="745490"/>
            <a:bevelB w="745490" h="74549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p:cNvSpPr/>
          <p:nvPr/>
        </p:nvSpPr>
        <p:spPr>
          <a:xfrm>
            <a:off x="4268533" y="2353860"/>
            <a:ext cx="586366" cy="586366"/>
          </a:xfrm>
          <a:prstGeom prst="ellipse">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745490" h="745490"/>
            <a:bevelB w="745490" h="74549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AutoShape 14"/>
          <p:cNvSpPr>
            <a:spLocks noChangeArrowheads="1"/>
          </p:cNvSpPr>
          <p:nvPr/>
        </p:nvSpPr>
        <p:spPr bwMode="auto">
          <a:xfrm rot="5400000" flipV="1">
            <a:off x="8143100" y="3258635"/>
            <a:ext cx="432000" cy="1169745"/>
          </a:xfrm>
          <a:prstGeom prst="chevron">
            <a:avLst>
              <a:gd name="adj" fmla="val 81982"/>
            </a:avLst>
          </a:prstGeom>
          <a:solidFill>
            <a:schemeClr val="bg1"/>
          </a:solidFill>
          <a:ln w="9525" algn="ctr">
            <a:noFill/>
            <a:miter lim="800000"/>
            <a:headEnd/>
            <a:tailEnd/>
          </a:ln>
        </p:spPr>
        <p:txBody>
          <a:bodyPr rot="10800000" wrap="none"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sz="1000" b="1" i="0" u="none" strike="noStrike" kern="0" cap="none" spc="0" normalizeH="0" baseline="0" noProof="0" dirty="0">
              <a:ln>
                <a:noFill/>
              </a:ln>
              <a:solidFill>
                <a:sysClr val="windowText" lastClr="000000"/>
              </a:solidFill>
              <a:effectLst/>
              <a:uLnTx/>
              <a:uFillTx/>
              <a:latin typeface="Arial"/>
              <a:cs typeface="Arial" charset="0"/>
            </a:endParaRPr>
          </a:p>
        </p:txBody>
      </p:sp>
      <p:sp>
        <p:nvSpPr>
          <p:cNvPr id="31" name="Oval 30"/>
          <p:cNvSpPr/>
          <p:nvPr/>
        </p:nvSpPr>
        <p:spPr>
          <a:xfrm>
            <a:off x="7372182" y="2399439"/>
            <a:ext cx="586366" cy="586366"/>
          </a:xfrm>
          <a:prstGeom prst="ellipse">
            <a:avLst/>
          </a:prstGeom>
          <a:solidFill>
            <a:schemeClr val="bg1">
              <a:lumMod val="95000"/>
            </a:schemeClr>
          </a:solidFill>
          <a:ln>
            <a:noFill/>
          </a:ln>
          <a:effectLst>
            <a:outerShdw blurRad="50800" dist="38100" dir="5400000" algn="t" rotWithShape="0">
              <a:prstClr val="black">
                <a:alpha val="40000"/>
              </a:prstClr>
            </a:outerShdw>
          </a:effectLst>
          <a:scene3d>
            <a:camera prst="orthographicFront"/>
            <a:lightRig rig="threePt" dir="t"/>
          </a:scene3d>
          <a:sp3d>
            <a:bevelT w="745490" h="745490"/>
            <a:bevelB w="745490" h="74549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2" name="Group 81"/>
          <p:cNvGrpSpPr/>
          <p:nvPr/>
        </p:nvGrpSpPr>
        <p:grpSpPr>
          <a:xfrm>
            <a:off x="870795" y="1307266"/>
            <a:ext cx="4173730" cy="1464488"/>
            <a:chOff x="1772530" y="1625696"/>
            <a:chExt cx="3609751" cy="1464488"/>
          </a:xfrm>
        </p:grpSpPr>
        <p:cxnSp>
          <p:nvCxnSpPr>
            <p:cNvPr id="54" name="Straight Connector 53"/>
            <p:cNvCxnSpPr/>
            <p:nvPr/>
          </p:nvCxnSpPr>
          <p:spPr>
            <a:xfrm flipH="1">
              <a:off x="1772530" y="2040101"/>
              <a:ext cx="3609751" cy="0"/>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bwMode="gray">
            <a:xfrm>
              <a:off x="2517332" y="1625696"/>
              <a:ext cx="2214188" cy="435809"/>
            </a:xfrm>
            <a:prstGeom prst="rect">
              <a:avLst/>
            </a:prstGeom>
          </p:spPr>
          <p:txBody>
            <a:bodyPr vert="horz" wrap="none" lIns="91440" tIns="45720" rIns="91440" bIns="45720" rtlCol="0" anchor="ctr">
              <a:noAutofit/>
              <a:scene3d>
                <a:camera prst="orthographicFront"/>
                <a:lightRig rig="harsh" dir="t"/>
              </a:scene3d>
              <a:sp3d extrusionH="57150" prstMaterial="matte">
                <a:bevelT w="63500" h="12700" prst="angle"/>
                <a:contourClr>
                  <a:schemeClr val="bg1">
                    <a:lumMod val="65000"/>
                  </a:schemeClr>
                </a:contourClr>
              </a:sp3d>
            </a:bodyPr>
            <a:lstStyle/>
            <a:p>
              <a:r>
                <a:rPr lang="en-IN" sz="2000" b="1" dirty="0" smtClean="0">
                  <a:ln/>
                  <a:solidFill>
                    <a:schemeClr val="accent3"/>
                  </a:solidFill>
                </a:rPr>
                <a:t>Web Analytics</a:t>
              </a:r>
            </a:p>
          </p:txBody>
        </p:sp>
        <p:sp>
          <p:nvSpPr>
            <p:cNvPr id="59" name="TextBox 58"/>
            <p:cNvSpPr txBox="1"/>
            <p:nvPr/>
          </p:nvSpPr>
          <p:spPr bwMode="gray">
            <a:xfrm>
              <a:off x="1918987" y="2012966"/>
              <a:ext cx="3249608" cy="1077218"/>
            </a:xfrm>
            <a:prstGeom prst="rect">
              <a:avLst/>
            </a:prstGeom>
          </p:spPr>
          <p:txBody>
            <a:bodyPr vert="horz" wrap="square" lIns="91440" tIns="45720" rIns="91440" bIns="45720" rtlCol="0" anchor="ctr">
              <a:spAutoFit/>
            </a:bodyPr>
            <a:lstStyle/>
            <a:p>
              <a:pPr algn="ctr"/>
              <a:r>
                <a:rPr lang="en-IN" sz="1600" dirty="0" smtClean="0">
                  <a:solidFill>
                    <a:schemeClr val="bg2">
                      <a:lumMod val="25000"/>
                    </a:schemeClr>
                  </a:solidFill>
                </a:rPr>
                <a:t>Performance of your website</a:t>
              </a:r>
            </a:p>
            <a:p>
              <a:pPr algn="ctr"/>
              <a:r>
                <a:rPr lang="en-IN" sz="1600" dirty="0" smtClean="0">
                  <a:solidFill>
                    <a:schemeClr val="bg2">
                      <a:lumMod val="25000"/>
                    </a:schemeClr>
                  </a:solidFill>
                </a:rPr>
                <a:t>Behaviour of visitors </a:t>
              </a:r>
            </a:p>
            <a:p>
              <a:pPr algn="ctr"/>
              <a:r>
                <a:rPr lang="en-IN" sz="1600" dirty="0" smtClean="0">
                  <a:solidFill>
                    <a:schemeClr val="bg2">
                      <a:lumMod val="25000"/>
                    </a:schemeClr>
                  </a:solidFill>
                </a:rPr>
                <a:t>to your website</a:t>
              </a:r>
            </a:p>
            <a:p>
              <a:pPr algn="ctr"/>
              <a:endParaRPr lang="en-IN" sz="1600" dirty="0" smtClean="0">
                <a:solidFill>
                  <a:schemeClr val="bg2">
                    <a:lumMod val="25000"/>
                  </a:schemeClr>
                </a:solidFill>
              </a:endParaRPr>
            </a:p>
          </p:txBody>
        </p:sp>
      </p:grpSp>
      <p:grpSp>
        <p:nvGrpSpPr>
          <p:cNvPr id="78" name="Group 77"/>
          <p:cNvGrpSpPr/>
          <p:nvPr/>
        </p:nvGrpSpPr>
        <p:grpSpPr>
          <a:xfrm>
            <a:off x="8320721" y="5263606"/>
            <a:ext cx="3760374" cy="1596151"/>
            <a:chOff x="8062832" y="1745595"/>
            <a:chExt cx="3760374" cy="1596151"/>
          </a:xfrm>
        </p:grpSpPr>
        <p:cxnSp>
          <p:nvCxnSpPr>
            <p:cNvPr id="36" name="Straight Connector 35"/>
            <p:cNvCxnSpPr/>
            <p:nvPr/>
          </p:nvCxnSpPr>
          <p:spPr>
            <a:xfrm>
              <a:off x="8115982" y="2244197"/>
              <a:ext cx="3707224" cy="0"/>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bwMode="gray">
            <a:xfrm>
              <a:off x="9115140" y="1745595"/>
              <a:ext cx="2217684" cy="422439"/>
            </a:xfrm>
            <a:prstGeom prst="rect">
              <a:avLst/>
            </a:prstGeom>
          </p:spPr>
          <p:txBody>
            <a:bodyPr vert="horz" wrap="none" lIns="91440" tIns="45720" rIns="91440" bIns="45720" rtlCol="0" anchor="ctr">
              <a:noAutofit/>
              <a:scene3d>
                <a:camera prst="orthographicFront"/>
                <a:lightRig rig="harsh" dir="t"/>
              </a:scene3d>
              <a:sp3d extrusionH="57150" prstMaterial="matte">
                <a:bevelT w="63500" h="12700" prst="angle"/>
                <a:contourClr>
                  <a:schemeClr val="bg1">
                    <a:lumMod val="65000"/>
                  </a:schemeClr>
                </a:contourClr>
              </a:sp3d>
            </a:bodyPr>
            <a:lstStyle/>
            <a:p>
              <a:pPr algn="ctr"/>
              <a:r>
                <a:rPr lang="en-IN" sz="2000" b="1" dirty="0">
                  <a:ln/>
                  <a:solidFill>
                    <a:schemeClr val="accent3"/>
                  </a:solidFill>
                </a:rPr>
                <a:t>Social Media Analytics</a:t>
              </a:r>
            </a:p>
          </p:txBody>
        </p:sp>
        <p:sp>
          <p:nvSpPr>
            <p:cNvPr id="65" name="TextBox 64"/>
            <p:cNvSpPr txBox="1"/>
            <p:nvPr/>
          </p:nvSpPr>
          <p:spPr bwMode="gray">
            <a:xfrm>
              <a:off x="8062832" y="2264528"/>
              <a:ext cx="3760374" cy="1077218"/>
            </a:xfrm>
            <a:prstGeom prst="rect">
              <a:avLst/>
            </a:prstGeom>
          </p:spPr>
          <p:txBody>
            <a:bodyPr vert="horz" wrap="square" lIns="91440" tIns="45720" rIns="91440" bIns="45720" rtlCol="0" anchor="ctr">
              <a:spAutoFit/>
            </a:bodyPr>
            <a:lstStyle/>
            <a:p>
              <a:pPr algn="ctr"/>
              <a:r>
                <a:rPr lang="en-US" sz="1600" dirty="0">
                  <a:solidFill>
                    <a:schemeClr val="bg2">
                      <a:lumMod val="25000"/>
                    </a:schemeClr>
                  </a:solidFill>
                </a:rPr>
                <a:t>Interactions on social media platforms</a:t>
              </a:r>
            </a:p>
            <a:p>
              <a:pPr algn="ctr"/>
              <a:r>
                <a:rPr lang="en-US" sz="1600" dirty="0">
                  <a:solidFill>
                    <a:schemeClr val="bg2">
                      <a:lumMod val="25000"/>
                    </a:schemeClr>
                  </a:solidFill>
                </a:rPr>
                <a:t>Understand key influencers, </a:t>
              </a:r>
            </a:p>
            <a:p>
              <a:pPr algn="ctr"/>
              <a:r>
                <a:rPr lang="en-US" sz="1600" dirty="0">
                  <a:solidFill>
                    <a:schemeClr val="bg2">
                      <a:lumMod val="25000"/>
                    </a:schemeClr>
                  </a:solidFill>
                </a:rPr>
                <a:t>sentiment and trends</a:t>
              </a:r>
            </a:p>
          </p:txBody>
        </p:sp>
      </p:grpSp>
      <p:grpSp>
        <p:nvGrpSpPr>
          <p:cNvPr id="80" name="Group 79"/>
          <p:cNvGrpSpPr/>
          <p:nvPr/>
        </p:nvGrpSpPr>
        <p:grpSpPr>
          <a:xfrm>
            <a:off x="8228092" y="1265831"/>
            <a:ext cx="3821774" cy="1384003"/>
            <a:chOff x="3786096" y="5894592"/>
            <a:chExt cx="4810443" cy="1384003"/>
          </a:xfrm>
        </p:grpSpPr>
        <p:sp>
          <p:nvSpPr>
            <p:cNvPr id="63" name="TextBox 62"/>
            <p:cNvSpPr txBox="1"/>
            <p:nvPr/>
          </p:nvSpPr>
          <p:spPr bwMode="gray">
            <a:xfrm>
              <a:off x="4059148" y="6382621"/>
              <a:ext cx="4349800" cy="895974"/>
            </a:xfrm>
            <a:prstGeom prst="rect">
              <a:avLst/>
            </a:prstGeom>
          </p:spPr>
          <p:txBody>
            <a:bodyPr vert="horz" wrap="none" lIns="91440" tIns="45720" rIns="91440" bIns="45720" rtlCol="0" anchor="ctr">
              <a:noAutofit/>
            </a:bodyPr>
            <a:lstStyle/>
            <a:p>
              <a:pPr algn="ctr"/>
              <a:r>
                <a:rPr lang="en-IN" sz="1600" dirty="0">
                  <a:solidFill>
                    <a:schemeClr val="bg2">
                      <a:lumMod val="25000"/>
                    </a:schemeClr>
                  </a:solidFill>
                </a:rPr>
                <a:t>Performance of your </a:t>
              </a:r>
              <a:r>
                <a:rPr lang="en-IN" sz="1600" dirty="0" smtClean="0">
                  <a:solidFill>
                    <a:schemeClr val="bg2">
                      <a:lumMod val="25000"/>
                    </a:schemeClr>
                  </a:solidFill>
                </a:rPr>
                <a:t>mobile app</a:t>
              </a:r>
              <a:endParaRPr lang="en-IN" sz="1600" dirty="0">
                <a:solidFill>
                  <a:schemeClr val="bg2">
                    <a:lumMod val="25000"/>
                  </a:schemeClr>
                </a:solidFill>
              </a:endParaRPr>
            </a:p>
            <a:p>
              <a:pPr algn="ctr"/>
              <a:r>
                <a:rPr lang="en-IN" sz="1600" dirty="0">
                  <a:solidFill>
                    <a:schemeClr val="bg2">
                      <a:lumMod val="25000"/>
                    </a:schemeClr>
                  </a:solidFill>
                </a:rPr>
                <a:t>Behaviour of </a:t>
              </a:r>
              <a:r>
                <a:rPr lang="en-IN" sz="1600" dirty="0" smtClean="0">
                  <a:solidFill>
                    <a:schemeClr val="bg2">
                      <a:lumMod val="25000"/>
                    </a:schemeClr>
                  </a:solidFill>
                </a:rPr>
                <a:t>app users and </a:t>
              </a:r>
            </a:p>
            <a:p>
              <a:pPr algn="ctr"/>
              <a:r>
                <a:rPr lang="en-IN" sz="1600" dirty="0" smtClean="0">
                  <a:solidFill>
                    <a:schemeClr val="bg2">
                      <a:lumMod val="25000"/>
                    </a:schemeClr>
                  </a:solidFill>
                </a:rPr>
                <a:t>Interaction with the brand</a:t>
              </a:r>
              <a:endParaRPr lang="en-IN" sz="1600" dirty="0">
                <a:solidFill>
                  <a:schemeClr val="bg2">
                    <a:lumMod val="25000"/>
                  </a:schemeClr>
                </a:solidFill>
              </a:endParaRPr>
            </a:p>
          </p:txBody>
        </p:sp>
        <p:cxnSp>
          <p:nvCxnSpPr>
            <p:cNvPr id="71" name="Straight Connector 70"/>
            <p:cNvCxnSpPr/>
            <p:nvPr/>
          </p:nvCxnSpPr>
          <p:spPr>
            <a:xfrm flipH="1">
              <a:off x="3887123" y="6317031"/>
              <a:ext cx="4693850" cy="0"/>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bwMode="gray">
            <a:xfrm>
              <a:off x="3786096" y="5894592"/>
              <a:ext cx="4810443" cy="422439"/>
            </a:xfrm>
            <a:prstGeom prst="rect">
              <a:avLst/>
            </a:prstGeom>
          </p:spPr>
          <p:txBody>
            <a:bodyPr vert="horz" wrap="none" lIns="91440" tIns="45720" rIns="91440" bIns="45720" rtlCol="0" anchor="ctr">
              <a:noAutofit/>
              <a:scene3d>
                <a:camera prst="orthographicFront"/>
                <a:lightRig rig="harsh" dir="t"/>
              </a:scene3d>
              <a:sp3d extrusionH="57150" prstMaterial="matte">
                <a:bevelT w="63500" h="12700" prst="angle"/>
                <a:contourClr>
                  <a:schemeClr val="bg1">
                    <a:lumMod val="65000"/>
                  </a:schemeClr>
                </a:contourClr>
              </a:sp3d>
            </a:bodyPr>
            <a:lstStyle/>
            <a:p>
              <a:pPr algn="ctr"/>
              <a:r>
                <a:rPr lang="en-IN" sz="2000" b="1" dirty="0" smtClean="0">
                  <a:ln/>
                  <a:solidFill>
                    <a:schemeClr val="accent3"/>
                  </a:solidFill>
                </a:rPr>
                <a:t>Mobile App Analytics</a:t>
              </a:r>
            </a:p>
          </p:txBody>
        </p:sp>
      </p:grpSp>
      <p:grpSp>
        <p:nvGrpSpPr>
          <p:cNvPr id="79" name="Group 78"/>
          <p:cNvGrpSpPr/>
          <p:nvPr/>
        </p:nvGrpSpPr>
        <p:grpSpPr>
          <a:xfrm>
            <a:off x="448718" y="5127926"/>
            <a:ext cx="3543219" cy="1661993"/>
            <a:chOff x="9263108" y="3037771"/>
            <a:chExt cx="2662979" cy="1661993"/>
          </a:xfrm>
        </p:grpSpPr>
        <p:cxnSp>
          <p:nvCxnSpPr>
            <p:cNvPr id="48" name="Straight Connector 47"/>
            <p:cNvCxnSpPr/>
            <p:nvPr/>
          </p:nvCxnSpPr>
          <p:spPr>
            <a:xfrm flipV="1">
              <a:off x="9271271" y="3710896"/>
              <a:ext cx="2551745" cy="1"/>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bwMode="gray">
            <a:xfrm>
              <a:off x="9263108" y="3037771"/>
              <a:ext cx="2662979" cy="707886"/>
            </a:xfrm>
            <a:prstGeom prst="rect">
              <a:avLst/>
            </a:prstGeom>
          </p:spPr>
          <p:txBody>
            <a:bodyPr vert="horz" wrap="square" lIns="91440" tIns="45720" rIns="91440" bIns="45720" rtlCol="0" anchor="ctr">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IN" sz="2000" b="1" dirty="0" smtClean="0">
                  <a:ln/>
                  <a:solidFill>
                    <a:schemeClr val="accent3"/>
                  </a:solidFill>
                </a:rPr>
                <a:t>Campaign </a:t>
              </a:r>
            </a:p>
            <a:p>
              <a:pPr algn="ctr"/>
              <a:r>
                <a:rPr lang="en-IN" sz="2000" b="1" dirty="0" smtClean="0">
                  <a:ln/>
                  <a:solidFill>
                    <a:schemeClr val="accent3"/>
                  </a:solidFill>
                </a:rPr>
                <a:t>Management</a:t>
              </a:r>
            </a:p>
          </p:txBody>
        </p:sp>
        <p:sp>
          <p:nvSpPr>
            <p:cNvPr id="76" name="TextBox 75"/>
            <p:cNvSpPr txBox="1"/>
            <p:nvPr/>
          </p:nvSpPr>
          <p:spPr bwMode="gray">
            <a:xfrm>
              <a:off x="9294666" y="3868767"/>
              <a:ext cx="2493304" cy="830997"/>
            </a:xfrm>
            <a:prstGeom prst="rect">
              <a:avLst/>
            </a:prstGeom>
          </p:spPr>
          <p:txBody>
            <a:bodyPr vert="horz" wrap="square" lIns="91440" tIns="45720" rIns="91440" bIns="45720" rtlCol="0" anchor="ctr">
              <a:spAutoFit/>
            </a:bodyPr>
            <a:lstStyle/>
            <a:p>
              <a:r>
                <a:rPr lang="en-US" sz="1600" dirty="0"/>
                <a:t>Offers, Target population, List creation, execution, response rate &amp; channel optimization </a:t>
              </a:r>
            </a:p>
          </p:txBody>
        </p:sp>
      </p:grpSp>
      <p:grpSp>
        <p:nvGrpSpPr>
          <p:cNvPr id="10" name="Group 9"/>
          <p:cNvGrpSpPr/>
          <p:nvPr/>
        </p:nvGrpSpPr>
        <p:grpSpPr>
          <a:xfrm>
            <a:off x="5278613" y="3143460"/>
            <a:ext cx="1580882" cy="1278186"/>
            <a:chOff x="5278613" y="3143460"/>
            <a:chExt cx="1580882" cy="1278186"/>
          </a:xfrm>
        </p:grpSpPr>
        <p:sp>
          <p:nvSpPr>
            <p:cNvPr id="90" name="Rectangle 89"/>
            <p:cNvSpPr/>
            <p:nvPr/>
          </p:nvSpPr>
          <p:spPr>
            <a:xfrm>
              <a:off x="5278613" y="3836871"/>
              <a:ext cx="1580882" cy="584775"/>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3200" b="1" dirty="0" smtClean="0">
                  <a:ln/>
                  <a:solidFill>
                    <a:schemeClr val="accent4"/>
                  </a:solidFill>
                </a:rPr>
                <a:t>Tata </a:t>
              </a:r>
              <a:r>
                <a:rPr lang="en-US" sz="3200" b="1" dirty="0" err="1" smtClean="0">
                  <a:ln/>
                  <a:solidFill>
                    <a:schemeClr val="accent4"/>
                  </a:solidFill>
                </a:rPr>
                <a:t>iQ</a:t>
              </a:r>
              <a:endParaRPr lang="en-US" sz="3200" b="1" dirty="0">
                <a:ln/>
                <a:solidFill>
                  <a:schemeClr val="accent4"/>
                </a:solidFill>
              </a:endParaRPr>
            </a:p>
          </p:txBody>
        </p:sp>
        <p:pic>
          <p:nvPicPr>
            <p:cNvPr id="92" name="Picture 10" descr="http://www.d2-analytics.com/images/business_analytics_4.jp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26035" y="3143460"/>
              <a:ext cx="929179" cy="916274"/>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descr="https://ptcblogs.files.wordpress.com/2015/05/feature.jpg"/>
          <p:cNvPicPr>
            <a:picLocks noChangeAspect="1" noChangeArrowheads="1"/>
          </p:cNvPicPr>
          <p:nvPr/>
        </p:nvPicPr>
        <p:blipFill>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239006" y="2140570"/>
            <a:ext cx="1845469" cy="138410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encrypted-tbn0.gstatic.com/images?q=tbn:ANd9GcR6gh13gZjNyNnFEHKyS9u8EmlEr5YdZhyrlS_K1Az4EOwBDXbRlw"/>
          <p:cNvPicPr>
            <a:picLocks noChangeAspect="1" noChangeArrowheads="1"/>
          </p:cNvPicPr>
          <p:nvPr/>
        </p:nvPicPr>
        <p:blipFill>
          <a:blip r:embed="rId4">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717209" y="3965765"/>
            <a:ext cx="1270662" cy="1270662"/>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p:cNvGrpSpPr/>
          <p:nvPr/>
        </p:nvGrpSpPr>
        <p:grpSpPr>
          <a:xfrm>
            <a:off x="3252040" y="1015199"/>
            <a:ext cx="5656615" cy="5656615"/>
            <a:chOff x="1404293" y="619787"/>
            <a:chExt cx="3856646" cy="3856646"/>
          </a:xfrm>
        </p:grpSpPr>
        <p:sp>
          <p:nvSpPr>
            <p:cNvPr id="11" name="Oval 10"/>
            <p:cNvSpPr/>
            <p:nvPr/>
          </p:nvSpPr>
          <p:spPr>
            <a:xfrm>
              <a:off x="1404293" y="619787"/>
              <a:ext cx="3856646" cy="3856646"/>
            </a:xfrm>
            <a:prstGeom prst="ellipse">
              <a:avLst/>
            </a:prstGeom>
            <a:solidFill>
              <a:schemeClr val="tx2">
                <a:lumMod val="50000"/>
              </a:schemeClr>
            </a:solidFill>
            <a:ln>
              <a:solidFill>
                <a:schemeClr val="tx2">
                  <a:lumMod val="50000"/>
                </a:schemeClr>
              </a:solidFill>
            </a:ln>
            <a:effectLst>
              <a:glow rad="228600">
                <a:schemeClr val="accent4">
                  <a:satMod val="175000"/>
                  <a:alpha val="40000"/>
                </a:schemeClr>
              </a:glow>
            </a:effectLst>
            <a:scene3d>
              <a:camera prst="orthographicFront">
                <a:rot lat="30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smtClean="0"/>
            </a:p>
          </p:txBody>
        </p:sp>
        <p:sp>
          <p:nvSpPr>
            <p:cNvPr id="12" name="TextBox 11"/>
            <p:cNvSpPr txBox="1"/>
            <p:nvPr/>
          </p:nvSpPr>
          <p:spPr bwMode="gray">
            <a:xfrm>
              <a:off x="2231123" y="2682114"/>
              <a:ext cx="2232290" cy="648476"/>
            </a:xfrm>
            <a:prstGeom prst="rect">
              <a:avLst/>
            </a:prstGeom>
          </p:spPr>
          <p:txBody>
            <a:bodyPr vert="horz" wrap="none" lIns="91440" tIns="45720" rIns="91440" bIns="45720" rtlCol="0" anchor="ctr">
              <a:noAutofit/>
            </a:bodyPr>
            <a:lstStyle/>
            <a:p>
              <a:pPr algn="ctr"/>
              <a:r>
                <a:rPr lang="en-IN" sz="2400" b="1" dirty="0" smtClean="0">
                  <a:solidFill>
                    <a:schemeClr val="bg1"/>
                  </a:solidFill>
                </a:rPr>
                <a:t>An Integrated View </a:t>
              </a:r>
            </a:p>
            <a:p>
              <a:pPr algn="ctr"/>
              <a:r>
                <a:rPr lang="en-IN" sz="2400" b="1" dirty="0" smtClean="0">
                  <a:solidFill>
                    <a:schemeClr val="bg1"/>
                  </a:solidFill>
                </a:rPr>
                <a:t>of your Customer’s behaviour</a:t>
              </a:r>
            </a:p>
            <a:p>
              <a:pPr algn="ctr"/>
              <a:r>
                <a:rPr lang="en-IN" sz="1600" b="1" dirty="0" smtClean="0">
                  <a:solidFill>
                    <a:schemeClr val="bg1"/>
                  </a:solidFill>
                </a:rPr>
                <a:t>Develop a view across both </a:t>
              </a:r>
            </a:p>
            <a:p>
              <a:pPr algn="ctr"/>
              <a:r>
                <a:rPr lang="en-IN" sz="1600" b="1" dirty="0" smtClean="0">
                  <a:solidFill>
                    <a:schemeClr val="bg1"/>
                  </a:solidFill>
                </a:rPr>
                <a:t>offline and online data</a:t>
              </a:r>
            </a:p>
          </p:txBody>
        </p:sp>
      </p:grpSp>
      <p:sp>
        <p:nvSpPr>
          <p:cNvPr id="7" name="Oval 6"/>
          <p:cNvSpPr/>
          <p:nvPr/>
        </p:nvSpPr>
        <p:spPr>
          <a:xfrm>
            <a:off x="351668" y="1307265"/>
            <a:ext cx="429367" cy="435809"/>
          </a:xfrm>
          <a:prstGeom prst="ellipse">
            <a:avLst/>
          </a:prstGeom>
          <a:solidFill>
            <a:schemeClr val="accent3"/>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5</a:t>
            </a:r>
            <a:endParaRPr lang="en-US" b="1" dirty="0">
              <a:solidFill>
                <a:schemeClr val="bg1"/>
              </a:solidFill>
            </a:endParaRPr>
          </a:p>
        </p:txBody>
      </p:sp>
      <p:sp>
        <p:nvSpPr>
          <p:cNvPr id="57" name="Oval 56"/>
          <p:cNvSpPr/>
          <p:nvPr/>
        </p:nvSpPr>
        <p:spPr>
          <a:xfrm>
            <a:off x="351667" y="5203407"/>
            <a:ext cx="429367" cy="435809"/>
          </a:xfrm>
          <a:prstGeom prst="ellipse">
            <a:avLst/>
          </a:prstGeom>
          <a:solidFill>
            <a:schemeClr val="accent3"/>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2</a:t>
            </a:r>
          </a:p>
        </p:txBody>
      </p:sp>
      <p:sp>
        <p:nvSpPr>
          <p:cNvPr id="61" name="Oval 60"/>
          <p:cNvSpPr/>
          <p:nvPr/>
        </p:nvSpPr>
        <p:spPr>
          <a:xfrm>
            <a:off x="7762656" y="1300869"/>
            <a:ext cx="429367" cy="435809"/>
          </a:xfrm>
          <a:prstGeom prst="ellipse">
            <a:avLst/>
          </a:prstGeom>
          <a:solidFill>
            <a:schemeClr val="accent3"/>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4</a:t>
            </a:r>
          </a:p>
        </p:txBody>
      </p:sp>
      <p:sp>
        <p:nvSpPr>
          <p:cNvPr id="64" name="Oval 63"/>
          <p:cNvSpPr/>
          <p:nvPr/>
        </p:nvSpPr>
        <p:spPr>
          <a:xfrm>
            <a:off x="8536739" y="5203407"/>
            <a:ext cx="429367" cy="435809"/>
          </a:xfrm>
          <a:prstGeom prst="ellipse">
            <a:avLst/>
          </a:prstGeom>
          <a:solidFill>
            <a:schemeClr val="accent3"/>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3</a:t>
            </a:r>
          </a:p>
        </p:txBody>
      </p:sp>
      <p:sp>
        <p:nvSpPr>
          <p:cNvPr id="72" name="Oval 71"/>
          <p:cNvSpPr/>
          <p:nvPr/>
        </p:nvSpPr>
        <p:spPr>
          <a:xfrm>
            <a:off x="5827257" y="2089226"/>
            <a:ext cx="429367" cy="435809"/>
          </a:xfrm>
          <a:prstGeom prst="ellipse">
            <a:avLst/>
          </a:prstGeom>
          <a:solidFill>
            <a:schemeClr val="tx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1</a:t>
            </a:r>
            <a:endParaRPr lang="en-US" b="1" dirty="0">
              <a:solidFill>
                <a:schemeClr val="bg1"/>
              </a:solidFill>
            </a:endParaRPr>
          </a:p>
        </p:txBody>
      </p:sp>
      <p:sp>
        <p:nvSpPr>
          <p:cNvPr id="73" name="Rectangle 72"/>
          <p:cNvSpPr/>
          <p:nvPr/>
        </p:nvSpPr>
        <p:spPr>
          <a:xfrm>
            <a:off x="5791723" y="152292"/>
            <a:ext cx="5109671" cy="253916"/>
          </a:xfrm>
          <a:prstGeom prst="rect">
            <a:avLst/>
          </a:prstGeom>
        </p:spPr>
        <p:txBody>
          <a:bodyPr wrap="square">
            <a:spAutoFit/>
          </a:bodyPr>
          <a:lstStyle/>
          <a:p>
            <a:pPr defTabSz="457200"/>
            <a:r>
              <a:rPr lang="en-IN" sz="1050" dirty="0" smtClean="0">
                <a:solidFill>
                  <a:srgbClr val="0E5580">
                    <a:lumMod val="60000"/>
                    <a:lumOff val="40000"/>
                  </a:srgbClr>
                </a:solidFill>
                <a:latin typeface="Calibri" panose="020F0502020204030204" pitchFamily="34" charset="0"/>
                <a:ea typeface="Calibri" panose="020F0502020204030204" pitchFamily="34" charset="0"/>
                <a:cs typeface="Times New Roman" panose="02020603050405020304" pitchFamily="18" charset="0"/>
              </a:rPr>
              <a:t>Confidential Property </a:t>
            </a:r>
            <a:r>
              <a:rPr lang="en-IN" sz="1050" dirty="0">
                <a:solidFill>
                  <a:srgbClr val="0E5580">
                    <a:lumMod val="60000"/>
                    <a:lumOff val="40000"/>
                  </a:srgbClr>
                </a:solidFill>
                <a:latin typeface="Calibri" panose="020F0502020204030204" pitchFamily="34" charset="0"/>
                <a:ea typeface="Calibri" panose="020F0502020204030204" pitchFamily="34" charset="0"/>
                <a:cs typeface="Times New Roman" panose="02020603050405020304" pitchFamily="18" charset="0"/>
              </a:rPr>
              <a:t>of  Tata Insights and Quants  Division, </a:t>
            </a:r>
            <a:r>
              <a:rPr lang="en-IN" sz="1050" dirty="0" smtClean="0">
                <a:solidFill>
                  <a:srgbClr val="0E5580">
                    <a:lumMod val="60000"/>
                    <a:lumOff val="40000"/>
                  </a:srgbClr>
                </a:solidFill>
                <a:latin typeface="Calibri" panose="020F0502020204030204" pitchFamily="34" charset="0"/>
                <a:ea typeface="Calibri" panose="020F0502020204030204" pitchFamily="34" charset="0"/>
                <a:cs typeface="Times New Roman" panose="02020603050405020304" pitchFamily="18" charset="0"/>
              </a:rPr>
              <a:t>Tata Industries Limited</a:t>
            </a:r>
            <a:endParaRPr lang="en-IN" sz="1050" dirty="0">
              <a:solidFill>
                <a:srgbClr val="0E5580">
                  <a:lumMod val="60000"/>
                  <a:lumOff val="40000"/>
                </a:srgbClr>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51" name="Picture 4"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65247" y="2788165"/>
            <a:ext cx="617950" cy="874335"/>
          </a:xfrm>
          <a:prstGeom prst="rect">
            <a:avLst/>
          </a:prstGeom>
          <a:noFill/>
          <a:extLst>
            <a:ext uri="{909E8E84-426E-40DD-AFC4-6F175D3DCCD1}">
              <a14:hiddenFill xmlns:a14="http://schemas.microsoft.com/office/drawing/2010/main">
                <a:solidFill>
                  <a:srgbClr val="FFFFFF"/>
                </a:solidFill>
              </a14:hiddenFill>
            </a:ext>
          </a:extLst>
        </p:spPr>
      </p:pic>
      <p:sp>
        <p:nvSpPr>
          <p:cNvPr id="52" name="Circular Arrow 51"/>
          <p:cNvSpPr/>
          <p:nvPr/>
        </p:nvSpPr>
        <p:spPr>
          <a:xfrm>
            <a:off x="5384390" y="2559225"/>
            <a:ext cx="1431874" cy="1365343"/>
          </a:xfrm>
          <a:prstGeom prst="circularArrow">
            <a:avLst>
              <a:gd name="adj1" fmla="val 10980"/>
              <a:gd name="adj2" fmla="val 1142322"/>
              <a:gd name="adj3" fmla="val 4500000"/>
              <a:gd name="adj4" fmla="val 6749533"/>
              <a:gd name="adj5" fmla="val 12500"/>
            </a:avLst>
          </a:prstGeom>
          <a:solidFill>
            <a:srgbClr val="082A68"/>
          </a:solidFill>
          <a:ln w="3810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pic>
        <p:nvPicPr>
          <p:cNvPr id="53" name="Picture 8" descr="http://www.newskystrategies.com/portals/8/images/marketingstrat_tab_pic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4837" y="3787408"/>
            <a:ext cx="1369013" cy="128848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http://catalystinc.com/wp-content/uploads/2013/08/Blog-images-FINAL460X460_which-web-analytics-mattermost.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764016" y="2729258"/>
            <a:ext cx="1025276" cy="1025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9988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28"/>
                                        </p:tgtEl>
                                        <p:attrNameLst>
                                          <p:attrName>style.color</p:attrName>
                                        </p:attrNameLst>
                                      </p:cBhvr>
                                      <p:to>
                                        <a:srgbClr val="37A6E9"/>
                                      </p:to>
                                    </p:animClr>
                                    <p:animClr clrSpc="rgb" dir="cw">
                                      <p:cBhvr>
                                        <p:cTn id="7" dur="500" fill="hold"/>
                                        <p:tgtEl>
                                          <p:spTgt spid="28"/>
                                        </p:tgtEl>
                                        <p:attrNameLst>
                                          <p:attrName>fillcolor</p:attrName>
                                        </p:attrNameLst>
                                      </p:cBhvr>
                                      <p:to>
                                        <a:srgbClr val="37A6E9"/>
                                      </p:to>
                                    </p:animClr>
                                    <p:set>
                                      <p:cBhvr>
                                        <p:cTn id="8" dur="500" fill="hold"/>
                                        <p:tgtEl>
                                          <p:spTgt spid="28"/>
                                        </p:tgtEl>
                                        <p:attrNameLst>
                                          <p:attrName>fill.type</p:attrName>
                                        </p:attrNameLst>
                                      </p:cBhvr>
                                      <p:to>
                                        <p:strVal val="solid"/>
                                      </p:to>
                                    </p:set>
                                    <p:set>
                                      <p:cBhvr>
                                        <p:cTn id="9" dur="500" fill="hold"/>
                                        <p:tgtEl>
                                          <p:spTgt spid="28"/>
                                        </p:tgtEl>
                                        <p:attrNameLst>
                                          <p:attrName>fill.on</p:attrName>
                                        </p:attrNameLst>
                                      </p:cBhvr>
                                      <p:to>
                                        <p:strVal val="true"/>
                                      </p:to>
                                    </p:set>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fade">
                                      <p:cBhvr>
                                        <p:cTn id="15" dur="500"/>
                                        <p:tgtEl>
                                          <p:spTgt spid="82"/>
                                        </p:tgtEl>
                                      </p:cBhvr>
                                    </p:animEffect>
                                  </p:childTnLst>
                                </p:cTn>
                              </p:par>
                            </p:childTnLst>
                          </p:cTn>
                        </p:par>
                      </p:childTnLst>
                    </p:cTn>
                  </p:par>
                  <p:par>
                    <p:cTn id="16" fill="hold">
                      <p:stCondLst>
                        <p:cond delay="indefinite"/>
                      </p:stCondLst>
                      <p:childTnLst>
                        <p:par>
                          <p:cTn id="17" fill="hold">
                            <p:stCondLst>
                              <p:cond delay="0"/>
                            </p:stCondLst>
                            <p:childTnLst>
                              <p:par>
                                <p:cTn id="18" presetID="19" presetClass="emph" presetSubtype="0" fill="hold" grpId="0" nodeType="clickEffect">
                                  <p:stCondLst>
                                    <p:cond delay="0"/>
                                  </p:stCondLst>
                                  <p:childTnLst>
                                    <p:animClr clrSpc="rgb" dir="cw">
                                      <p:cBhvr override="childStyle">
                                        <p:cTn id="19" dur="500" fill="hold"/>
                                        <p:tgtEl>
                                          <p:spTgt spid="31"/>
                                        </p:tgtEl>
                                        <p:attrNameLst>
                                          <p:attrName>style.color</p:attrName>
                                        </p:attrNameLst>
                                      </p:cBhvr>
                                      <p:to>
                                        <a:srgbClr val="37A6E9"/>
                                      </p:to>
                                    </p:animClr>
                                    <p:animClr clrSpc="rgb" dir="cw">
                                      <p:cBhvr>
                                        <p:cTn id="20" dur="500" fill="hold"/>
                                        <p:tgtEl>
                                          <p:spTgt spid="31"/>
                                        </p:tgtEl>
                                        <p:attrNameLst>
                                          <p:attrName>fillcolor</p:attrName>
                                        </p:attrNameLst>
                                      </p:cBhvr>
                                      <p:to>
                                        <a:srgbClr val="37A6E9"/>
                                      </p:to>
                                    </p:animClr>
                                    <p:set>
                                      <p:cBhvr>
                                        <p:cTn id="21" dur="500" fill="hold"/>
                                        <p:tgtEl>
                                          <p:spTgt spid="31"/>
                                        </p:tgtEl>
                                        <p:attrNameLst>
                                          <p:attrName>fill.type</p:attrName>
                                        </p:attrNameLst>
                                      </p:cBhvr>
                                      <p:to>
                                        <p:strVal val="solid"/>
                                      </p:to>
                                    </p:set>
                                    <p:set>
                                      <p:cBhvr>
                                        <p:cTn id="22" dur="500" fill="hold"/>
                                        <p:tgtEl>
                                          <p:spTgt spid="31"/>
                                        </p:tgtEl>
                                        <p:attrNameLst>
                                          <p:attrName>fill.on</p:attrName>
                                        </p:attrNameLst>
                                      </p:cBhvr>
                                      <p:to>
                                        <p:strVal val="true"/>
                                      </p:to>
                                    </p:set>
                                  </p:childTnLst>
                                </p:cTn>
                              </p:par>
                              <p:par>
                                <p:cTn id="23" presetID="9" presetClass="emph" presetSubtype="0" grpId="1" nodeType="withEffect">
                                  <p:stCondLst>
                                    <p:cond delay="0"/>
                                  </p:stCondLst>
                                  <p:childTnLst>
                                    <p:set>
                                      <p:cBhvr rctx="PPT">
                                        <p:cTn id="24" dur="indefinite"/>
                                        <p:tgtEl>
                                          <p:spTgt spid="7"/>
                                        </p:tgtEl>
                                        <p:attrNameLst>
                                          <p:attrName>style.opacity</p:attrName>
                                        </p:attrNameLst>
                                      </p:cBhvr>
                                      <p:to>
                                        <p:strVal val="0.5"/>
                                      </p:to>
                                    </p:set>
                                    <p:animEffect filter="image" prLst="opacity: 0.5">
                                      <p:cBhvr rctx="IE">
                                        <p:cTn id="25" dur="indefinite"/>
                                        <p:tgtEl>
                                          <p:spTgt spid="7"/>
                                        </p:tgtEl>
                                      </p:cBhvr>
                                    </p:animEffect>
                                  </p:childTnLst>
                                </p:cTn>
                              </p:par>
                              <p:par>
                                <p:cTn id="26" presetID="9" presetClass="emph" presetSubtype="0" nodeType="withEffect">
                                  <p:stCondLst>
                                    <p:cond delay="0"/>
                                  </p:stCondLst>
                                  <p:childTnLst>
                                    <p:set>
                                      <p:cBhvr rctx="PPT">
                                        <p:cTn id="27" dur="indefinite"/>
                                        <p:tgtEl>
                                          <p:spTgt spid="82"/>
                                        </p:tgtEl>
                                        <p:attrNameLst>
                                          <p:attrName>style.opacity</p:attrName>
                                        </p:attrNameLst>
                                      </p:cBhvr>
                                      <p:to>
                                        <p:strVal val="0.5"/>
                                      </p:to>
                                    </p:set>
                                    <p:animEffect filter="image" prLst="opacity: 0.5">
                                      <p:cBhvr rctx="IE">
                                        <p:cTn id="28" dur="indefinite"/>
                                        <p:tgtEl>
                                          <p:spTgt spid="8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500"/>
                                        <p:tgtEl>
                                          <p:spTgt spid="61"/>
                                        </p:tgtEl>
                                      </p:cBhvr>
                                    </p:animEffect>
                                  </p:childTnLst>
                                </p:cTn>
                              </p:par>
                              <p:par>
                                <p:cTn id="32" presetID="10" presetClass="entr" presetSubtype="0" fill="hold" nodeType="withEffect">
                                  <p:stCondLst>
                                    <p:cond delay="0"/>
                                  </p:stCondLst>
                                  <p:childTnLst>
                                    <p:set>
                                      <p:cBhvr>
                                        <p:cTn id="33" dur="1" fill="hold">
                                          <p:stCondLst>
                                            <p:cond delay="0"/>
                                          </p:stCondLst>
                                        </p:cTn>
                                        <p:tgtEl>
                                          <p:spTgt spid="80"/>
                                        </p:tgtEl>
                                        <p:attrNameLst>
                                          <p:attrName>style.visibility</p:attrName>
                                        </p:attrNameLst>
                                      </p:cBhvr>
                                      <p:to>
                                        <p:strVal val="visible"/>
                                      </p:to>
                                    </p:set>
                                    <p:animEffect transition="in" filter="fade">
                                      <p:cBhvr>
                                        <p:cTn id="34" dur="500"/>
                                        <p:tgtEl>
                                          <p:spTgt spid="80"/>
                                        </p:tgtEl>
                                      </p:cBhvr>
                                    </p:animEffect>
                                  </p:childTnLst>
                                </p:cTn>
                              </p:par>
                              <p:par>
                                <p:cTn id="35" presetID="10" presetClass="entr" presetSubtype="0" fill="hold" nodeType="withEffect">
                                  <p:stCondLst>
                                    <p:cond delay="0"/>
                                  </p:stCondLst>
                                  <p:childTnLst>
                                    <p:set>
                                      <p:cBhvr>
                                        <p:cTn id="36" dur="1" fill="hold">
                                          <p:stCondLst>
                                            <p:cond delay="0"/>
                                          </p:stCondLst>
                                        </p:cTn>
                                        <p:tgtEl>
                                          <p:spTgt spid="1034"/>
                                        </p:tgtEl>
                                        <p:attrNameLst>
                                          <p:attrName>style.visibility</p:attrName>
                                        </p:attrNameLst>
                                      </p:cBhvr>
                                      <p:to>
                                        <p:strVal val="visible"/>
                                      </p:to>
                                    </p:set>
                                    <p:animEffect transition="in" filter="fade">
                                      <p:cBhvr>
                                        <p:cTn id="37" dur="500"/>
                                        <p:tgtEl>
                                          <p:spTgt spid="1034"/>
                                        </p:tgtEl>
                                      </p:cBhvr>
                                    </p:animEffect>
                                  </p:childTnLst>
                                </p:cTn>
                              </p:par>
                            </p:childTnLst>
                          </p:cTn>
                        </p:par>
                      </p:childTnLst>
                    </p:cTn>
                  </p:par>
                  <p:par>
                    <p:cTn id="38" fill="hold">
                      <p:stCondLst>
                        <p:cond delay="indefinite"/>
                      </p:stCondLst>
                      <p:childTnLst>
                        <p:par>
                          <p:cTn id="39" fill="hold">
                            <p:stCondLst>
                              <p:cond delay="0"/>
                            </p:stCondLst>
                            <p:childTnLst>
                              <p:par>
                                <p:cTn id="40" presetID="19" presetClass="emph" presetSubtype="0" fill="hold" grpId="0" nodeType="clickEffect">
                                  <p:stCondLst>
                                    <p:cond delay="0"/>
                                  </p:stCondLst>
                                  <p:childTnLst>
                                    <p:animClr clrSpc="rgb" dir="cw">
                                      <p:cBhvr override="childStyle">
                                        <p:cTn id="41" dur="500" fill="hold"/>
                                        <p:tgtEl>
                                          <p:spTgt spid="25"/>
                                        </p:tgtEl>
                                        <p:attrNameLst>
                                          <p:attrName>style.color</p:attrName>
                                        </p:attrNameLst>
                                      </p:cBhvr>
                                      <p:to>
                                        <a:srgbClr val="37A6E9"/>
                                      </p:to>
                                    </p:animClr>
                                    <p:animClr clrSpc="rgb" dir="cw">
                                      <p:cBhvr>
                                        <p:cTn id="42" dur="500" fill="hold"/>
                                        <p:tgtEl>
                                          <p:spTgt spid="25"/>
                                        </p:tgtEl>
                                        <p:attrNameLst>
                                          <p:attrName>fillcolor</p:attrName>
                                        </p:attrNameLst>
                                      </p:cBhvr>
                                      <p:to>
                                        <a:srgbClr val="37A6E9"/>
                                      </p:to>
                                    </p:animClr>
                                    <p:set>
                                      <p:cBhvr>
                                        <p:cTn id="43" dur="500" fill="hold"/>
                                        <p:tgtEl>
                                          <p:spTgt spid="25"/>
                                        </p:tgtEl>
                                        <p:attrNameLst>
                                          <p:attrName>fill.type</p:attrName>
                                        </p:attrNameLst>
                                      </p:cBhvr>
                                      <p:to>
                                        <p:strVal val="solid"/>
                                      </p:to>
                                    </p:set>
                                    <p:set>
                                      <p:cBhvr>
                                        <p:cTn id="44" dur="500" fill="hold"/>
                                        <p:tgtEl>
                                          <p:spTgt spid="25"/>
                                        </p:tgtEl>
                                        <p:attrNameLst>
                                          <p:attrName>fill.on</p:attrName>
                                        </p:attrNameLst>
                                      </p:cBhvr>
                                      <p:to>
                                        <p:strVal val="true"/>
                                      </p:to>
                                    </p:set>
                                  </p:childTnLst>
                                </p:cTn>
                              </p:par>
                              <p:par>
                                <p:cTn id="45" presetID="9" presetClass="emph" presetSubtype="0" grpId="1" nodeType="withEffect">
                                  <p:stCondLst>
                                    <p:cond delay="0"/>
                                  </p:stCondLst>
                                  <p:childTnLst>
                                    <p:set>
                                      <p:cBhvr rctx="PPT">
                                        <p:cTn id="46" dur="indefinite"/>
                                        <p:tgtEl>
                                          <p:spTgt spid="61"/>
                                        </p:tgtEl>
                                        <p:attrNameLst>
                                          <p:attrName>style.opacity</p:attrName>
                                        </p:attrNameLst>
                                      </p:cBhvr>
                                      <p:to>
                                        <p:strVal val="0.5"/>
                                      </p:to>
                                    </p:set>
                                    <p:animEffect filter="image" prLst="opacity: 0.5">
                                      <p:cBhvr rctx="IE">
                                        <p:cTn id="47" dur="indefinite"/>
                                        <p:tgtEl>
                                          <p:spTgt spid="61"/>
                                        </p:tgtEl>
                                      </p:cBhvr>
                                    </p:animEffect>
                                  </p:childTnLst>
                                </p:cTn>
                              </p:par>
                              <p:par>
                                <p:cTn id="48" presetID="9" presetClass="emph" presetSubtype="0" nodeType="withEffect">
                                  <p:stCondLst>
                                    <p:cond delay="0"/>
                                  </p:stCondLst>
                                  <p:childTnLst>
                                    <p:set>
                                      <p:cBhvr rctx="PPT">
                                        <p:cTn id="49" dur="indefinite"/>
                                        <p:tgtEl>
                                          <p:spTgt spid="80"/>
                                        </p:tgtEl>
                                        <p:attrNameLst>
                                          <p:attrName>style.opacity</p:attrName>
                                        </p:attrNameLst>
                                      </p:cBhvr>
                                      <p:to>
                                        <p:strVal val="0.5"/>
                                      </p:to>
                                    </p:set>
                                    <p:animEffect filter="image" prLst="opacity: 0.5">
                                      <p:cBhvr rctx="IE">
                                        <p:cTn id="50" dur="indefinite"/>
                                        <p:tgtEl>
                                          <p:spTgt spid="8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4"/>
                                        </p:tgtEl>
                                        <p:attrNameLst>
                                          <p:attrName>style.visibility</p:attrName>
                                        </p:attrNameLst>
                                      </p:cBhvr>
                                      <p:to>
                                        <p:strVal val="visible"/>
                                      </p:to>
                                    </p:set>
                                    <p:animEffect transition="in" filter="fade">
                                      <p:cBhvr>
                                        <p:cTn id="53" dur="500"/>
                                        <p:tgtEl>
                                          <p:spTgt spid="64"/>
                                        </p:tgtEl>
                                      </p:cBhvr>
                                    </p:animEffect>
                                  </p:childTnLst>
                                </p:cTn>
                              </p:par>
                              <p:par>
                                <p:cTn id="54" presetID="10" presetClass="entr" presetSubtype="0" fill="hold" nodeType="withEffect">
                                  <p:stCondLst>
                                    <p:cond delay="0"/>
                                  </p:stCondLst>
                                  <p:childTnLst>
                                    <p:set>
                                      <p:cBhvr>
                                        <p:cTn id="55" dur="1" fill="hold">
                                          <p:stCondLst>
                                            <p:cond delay="0"/>
                                          </p:stCondLst>
                                        </p:cTn>
                                        <p:tgtEl>
                                          <p:spTgt spid="78"/>
                                        </p:tgtEl>
                                        <p:attrNameLst>
                                          <p:attrName>style.visibility</p:attrName>
                                        </p:attrNameLst>
                                      </p:cBhvr>
                                      <p:to>
                                        <p:strVal val="visible"/>
                                      </p:to>
                                    </p:set>
                                    <p:animEffect transition="in" filter="fade">
                                      <p:cBhvr>
                                        <p:cTn id="56" dur="500"/>
                                        <p:tgtEl>
                                          <p:spTgt spid="78"/>
                                        </p:tgtEl>
                                      </p:cBhvr>
                                    </p:animEffect>
                                  </p:childTnLst>
                                </p:cTn>
                              </p:par>
                              <p:par>
                                <p:cTn id="57" presetID="10" presetClass="entr" presetSubtype="0" fill="hold" nodeType="withEffect">
                                  <p:stCondLst>
                                    <p:cond delay="0"/>
                                  </p:stCondLst>
                                  <p:childTnLst>
                                    <p:set>
                                      <p:cBhvr>
                                        <p:cTn id="58" dur="1" fill="hold">
                                          <p:stCondLst>
                                            <p:cond delay="0"/>
                                          </p:stCondLst>
                                        </p:cTn>
                                        <p:tgtEl>
                                          <p:spTgt spid="1026"/>
                                        </p:tgtEl>
                                        <p:attrNameLst>
                                          <p:attrName>style.visibility</p:attrName>
                                        </p:attrNameLst>
                                      </p:cBhvr>
                                      <p:to>
                                        <p:strVal val="visible"/>
                                      </p:to>
                                    </p:set>
                                    <p:animEffect transition="in" filter="fade">
                                      <p:cBhvr>
                                        <p:cTn id="59" dur="500"/>
                                        <p:tgtEl>
                                          <p:spTgt spid="1026"/>
                                        </p:tgtEl>
                                      </p:cBhvr>
                                    </p:animEffect>
                                  </p:childTnLst>
                                </p:cTn>
                              </p:par>
                            </p:childTnLst>
                          </p:cTn>
                        </p:par>
                      </p:childTnLst>
                    </p:cTn>
                  </p:par>
                  <p:par>
                    <p:cTn id="60" fill="hold">
                      <p:stCondLst>
                        <p:cond delay="indefinite"/>
                      </p:stCondLst>
                      <p:childTnLst>
                        <p:par>
                          <p:cTn id="61" fill="hold">
                            <p:stCondLst>
                              <p:cond delay="0"/>
                            </p:stCondLst>
                            <p:childTnLst>
                              <p:par>
                                <p:cTn id="62" presetID="19" presetClass="emph" presetSubtype="0" fill="hold" grpId="0" nodeType="clickEffect">
                                  <p:stCondLst>
                                    <p:cond delay="0"/>
                                  </p:stCondLst>
                                  <p:childTnLst>
                                    <p:animClr clrSpc="rgb" dir="cw">
                                      <p:cBhvr override="childStyle">
                                        <p:cTn id="63" dur="500" fill="hold"/>
                                        <p:tgtEl>
                                          <p:spTgt spid="27"/>
                                        </p:tgtEl>
                                        <p:attrNameLst>
                                          <p:attrName>style.color</p:attrName>
                                        </p:attrNameLst>
                                      </p:cBhvr>
                                      <p:to>
                                        <a:srgbClr val="3399FF"/>
                                      </p:to>
                                    </p:animClr>
                                    <p:animClr clrSpc="rgb" dir="cw">
                                      <p:cBhvr>
                                        <p:cTn id="64" dur="500" fill="hold"/>
                                        <p:tgtEl>
                                          <p:spTgt spid="27"/>
                                        </p:tgtEl>
                                        <p:attrNameLst>
                                          <p:attrName>fillcolor</p:attrName>
                                        </p:attrNameLst>
                                      </p:cBhvr>
                                      <p:to>
                                        <a:srgbClr val="3399FF"/>
                                      </p:to>
                                    </p:animClr>
                                    <p:set>
                                      <p:cBhvr>
                                        <p:cTn id="65" dur="500" fill="hold"/>
                                        <p:tgtEl>
                                          <p:spTgt spid="27"/>
                                        </p:tgtEl>
                                        <p:attrNameLst>
                                          <p:attrName>fill.type</p:attrName>
                                        </p:attrNameLst>
                                      </p:cBhvr>
                                      <p:to>
                                        <p:strVal val="solid"/>
                                      </p:to>
                                    </p:set>
                                    <p:set>
                                      <p:cBhvr>
                                        <p:cTn id="66" dur="500" fill="hold"/>
                                        <p:tgtEl>
                                          <p:spTgt spid="27"/>
                                        </p:tgtEl>
                                        <p:attrNameLst>
                                          <p:attrName>fill.on</p:attrName>
                                        </p:attrNameLst>
                                      </p:cBhvr>
                                      <p:to>
                                        <p:strVal val="true"/>
                                      </p:to>
                                    </p:set>
                                  </p:childTnLst>
                                </p:cTn>
                              </p:par>
                              <p:par>
                                <p:cTn id="67" presetID="9" presetClass="emph" presetSubtype="0" grpId="1" nodeType="withEffect">
                                  <p:stCondLst>
                                    <p:cond delay="0"/>
                                  </p:stCondLst>
                                  <p:childTnLst>
                                    <p:set>
                                      <p:cBhvr rctx="PPT">
                                        <p:cTn id="68" dur="indefinite"/>
                                        <p:tgtEl>
                                          <p:spTgt spid="64"/>
                                        </p:tgtEl>
                                        <p:attrNameLst>
                                          <p:attrName>style.opacity</p:attrName>
                                        </p:attrNameLst>
                                      </p:cBhvr>
                                      <p:to>
                                        <p:strVal val="0.5"/>
                                      </p:to>
                                    </p:set>
                                    <p:animEffect filter="image" prLst="opacity: 0.5">
                                      <p:cBhvr rctx="IE">
                                        <p:cTn id="69" dur="indefinite"/>
                                        <p:tgtEl>
                                          <p:spTgt spid="64"/>
                                        </p:tgtEl>
                                      </p:cBhvr>
                                    </p:animEffect>
                                  </p:childTnLst>
                                </p:cTn>
                              </p:par>
                              <p:par>
                                <p:cTn id="70" presetID="9" presetClass="emph" presetSubtype="0" nodeType="withEffect">
                                  <p:stCondLst>
                                    <p:cond delay="0"/>
                                  </p:stCondLst>
                                  <p:childTnLst>
                                    <p:set>
                                      <p:cBhvr rctx="PPT">
                                        <p:cTn id="71" dur="indefinite"/>
                                        <p:tgtEl>
                                          <p:spTgt spid="78"/>
                                        </p:tgtEl>
                                        <p:attrNameLst>
                                          <p:attrName>style.opacity</p:attrName>
                                        </p:attrNameLst>
                                      </p:cBhvr>
                                      <p:to>
                                        <p:strVal val="0.5"/>
                                      </p:to>
                                    </p:set>
                                    <p:animEffect filter="image" prLst="opacity: 0.5">
                                      <p:cBhvr rctx="IE">
                                        <p:cTn id="72" dur="indefinite"/>
                                        <p:tgtEl>
                                          <p:spTgt spid="7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fade">
                                      <p:cBhvr>
                                        <p:cTn id="75" dur="500"/>
                                        <p:tgtEl>
                                          <p:spTgt spid="57"/>
                                        </p:tgtEl>
                                      </p:cBhvr>
                                    </p:animEffect>
                                  </p:childTnLst>
                                </p:cTn>
                              </p:par>
                              <p:par>
                                <p:cTn id="76" presetID="10" presetClass="entr" presetSubtype="0" fill="hold" nodeType="withEffect">
                                  <p:stCondLst>
                                    <p:cond delay="0"/>
                                  </p:stCondLst>
                                  <p:childTnLst>
                                    <p:set>
                                      <p:cBhvr>
                                        <p:cTn id="77" dur="1" fill="hold">
                                          <p:stCondLst>
                                            <p:cond delay="0"/>
                                          </p:stCondLst>
                                        </p:cTn>
                                        <p:tgtEl>
                                          <p:spTgt spid="79"/>
                                        </p:tgtEl>
                                        <p:attrNameLst>
                                          <p:attrName>style.visibility</p:attrName>
                                        </p:attrNameLst>
                                      </p:cBhvr>
                                      <p:to>
                                        <p:strVal val="visible"/>
                                      </p:to>
                                    </p:set>
                                    <p:animEffect transition="in" filter="fade">
                                      <p:cBhvr>
                                        <p:cTn id="78" dur="500"/>
                                        <p:tgtEl>
                                          <p:spTgt spid="79"/>
                                        </p:tgtEl>
                                      </p:cBhvr>
                                    </p:animEffect>
                                  </p:childTnLst>
                                </p:cTn>
                              </p:par>
                            </p:childTnLst>
                          </p:cTn>
                        </p:par>
                      </p:childTnLst>
                    </p:cTn>
                  </p:par>
                  <p:par>
                    <p:cTn id="79" fill="hold">
                      <p:stCondLst>
                        <p:cond delay="indefinite"/>
                      </p:stCondLst>
                      <p:childTnLst>
                        <p:par>
                          <p:cTn id="80" fill="hold">
                            <p:stCondLst>
                              <p:cond delay="0"/>
                            </p:stCondLst>
                            <p:childTnLst>
                              <p:par>
                                <p:cTn id="81" presetID="6" presetClass="entr" presetSubtype="16" fill="hold" nodeType="click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circle(in)">
                                      <p:cBhvr>
                                        <p:cTn id="83" dur="2000"/>
                                        <p:tgtEl>
                                          <p:spTgt spid="17"/>
                                        </p:tgtEl>
                                      </p:cBhvr>
                                    </p:animEffect>
                                  </p:childTnLst>
                                </p:cTn>
                              </p:par>
                              <p:par>
                                <p:cTn id="84" presetID="10" presetClass="entr" presetSubtype="0" fill="hold" grpId="0" nodeType="withEffect">
                                  <p:stCondLst>
                                    <p:cond delay="1100"/>
                                  </p:stCondLst>
                                  <p:childTnLst>
                                    <p:set>
                                      <p:cBhvr>
                                        <p:cTn id="85" dur="1" fill="hold">
                                          <p:stCondLst>
                                            <p:cond delay="0"/>
                                          </p:stCondLst>
                                        </p:cTn>
                                        <p:tgtEl>
                                          <p:spTgt spid="72"/>
                                        </p:tgtEl>
                                        <p:attrNameLst>
                                          <p:attrName>style.visibility</p:attrName>
                                        </p:attrNameLst>
                                      </p:cBhvr>
                                      <p:to>
                                        <p:strVal val="visible"/>
                                      </p:to>
                                    </p:set>
                                    <p:animEffect transition="in" filter="fade">
                                      <p:cBhvr>
                                        <p:cTn id="86" dur="500"/>
                                        <p:tgtEl>
                                          <p:spTgt spid="72"/>
                                        </p:tgtEl>
                                      </p:cBhvr>
                                    </p:animEffect>
                                  </p:childTnLst>
                                </p:cTn>
                              </p:par>
                              <p:par>
                                <p:cTn id="87" presetID="9" presetClass="emph" presetSubtype="0" grpId="1" nodeType="withEffect">
                                  <p:stCondLst>
                                    <p:cond delay="1100"/>
                                  </p:stCondLst>
                                  <p:childTnLst>
                                    <p:set>
                                      <p:cBhvr rctx="PPT">
                                        <p:cTn id="88" dur="indefinite"/>
                                        <p:tgtEl>
                                          <p:spTgt spid="57"/>
                                        </p:tgtEl>
                                        <p:attrNameLst>
                                          <p:attrName>style.opacity</p:attrName>
                                        </p:attrNameLst>
                                      </p:cBhvr>
                                      <p:to>
                                        <p:strVal val="0.5"/>
                                      </p:to>
                                    </p:set>
                                    <p:animEffect filter="image" prLst="opacity: 0.5">
                                      <p:cBhvr rctx="IE">
                                        <p:cTn id="89" dur="indefinite"/>
                                        <p:tgtEl>
                                          <p:spTgt spid="57"/>
                                        </p:tgtEl>
                                      </p:cBhvr>
                                    </p:animEffect>
                                  </p:childTnLst>
                                </p:cTn>
                              </p:par>
                              <p:par>
                                <p:cTn id="90" presetID="9" presetClass="emph" presetSubtype="0" nodeType="withEffect">
                                  <p:stCondLst>
                                    <p:cond delay="1100"/>
                                  </p:stCondLst>
                                  <p:childTnLst>
                                    <p:set>
                                      <p:cBhvr rctx="PPT">
                                        <p:cTn id="91" dur="indefinite"/>
                                        <p:tgtEl>
                                          <p:spTgt spid="79"/>
                                        </p:tgtEl>
                                        <p:attrNameLst>
                                          <p:attrName>style.opacity</p:attrName>
                                        </p:attrNameLst>
                                      </p:cBhvr>
                                      <p:to>
                                        <p:strVal val="0.5"/>
                                      </p:to>
                                    </p:set>
                                    <p:animEffect filter="image" prLst="opacity: 0.5">
                                      <p:cBhvr rctx="IE">
                                        <p:cTn id="92" dur="indefinite"/>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28" grpId="0" animBg="1"/>
      <p:bldP spid="31" grpId="0" animBg="1"/>
      <p:bldP spid="7" grpId="0" animBg="1"/>
      <p:bldP spid="7" grpId="1" animBg="1"/>
      <p:bldP spid="57" grpId="0" animBg="1"/>
      <p:bldP spid="57" grpId="1" animBg="1"/>
      <p:bldP spid="61" grpId="0" animBg="1"/>
      <p:bldP spid="61" grpId="1" animBg="1"/>
      <p:bldP spid="64" grpId="0" animBg="1"/>
      <p:bldP spid="64" grpId="1" animBg="1"/>
      <p:bldP spid="7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t>Web Analytics</a:t>
            </a:r>
            <a:endParaRPr lang="en-US" dirty="0"/>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solidFill>
                  <a:srgbClr val="0E5580"/>
                </a:solidFill>
              </a:rPr>
              <a:pPr/>
              <a:t>7</a:t>
            </a:fld>
            <a:endParaRPr lang="en-US" dirty="0">
              <a:solidFill>
                <a:srgbClr val="0E5580"/>
              </a:solidFill>
            </a:endParaRPr>
          </a:p>
        </p:txBody>
      </p:sp>
    </p:spTree>
    <p:extLst>
      <p:ext uri="{BB962C8B-B14F-4D97-AF65-F5344CB8AC3E}">
        <p14:creationId xmlns:p14="http://schemas.microsoft.com/office/powerpoint/2010/main" val="105630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536" y="462588"/>
            <a:ext cx="9785683" cy="706964"/>
          </a:xfrm>
        </p:spPr>
        <p:txBody>
          <a:bodyPr/>
          <a:lstStyle/>
          <a:p>
            <a:r>
              <a:rPr lang="en-US" sz="2000" dirty="0" smtClean="0"/>
              <a:t>Tata Companies have begun to attract visits to their websites</a:t>
            </a:r>
            <a:endParaRPr lang="en-US" sz="2000" dirty="0"/>
          </a:p>
        </p:txBody>
      </p:sp>
      <p:sp>
        <p:nvSpPr>
          <p:cNvPr id="4" name="Slide Number Placeholder 3"/>
          <p:cNvSpPr>
            <a:spLocks noGrp="1"/>
          </p:cNvSpPr>
          <p:nvPr>
            <p:ph type="sldNum" sz="quarter" idx="12"/>
          </p:nvPr>
        </p:nvSpPr>
        <p:spPr/>
        <p:txBody>
          <a:bodyPr/>
          <a:lstStyle/>
          <a:p>
            <a:fld id="{D57F1E4F-1CFF-5643-939E-217C01CDF565}" type="slidenum">
              <a:rPr lang="en-US" smtClean="0">
                <a:solidFill>
                  <a:srgbClr val="0E5580"/>
                </a:solidFill>
              </a:rPr>
              <a:pPr/>
              <a:t>8</a:t>
            </a:fld>
            <a:endParaRPr lang="en-US" dirty="0">
              <a:solidFill>
                <a:srgbClr val="0E5580"/>
              </a:solidFill>
            </a:endParaRPr>
          </a:p>
        </p:txBody>
      </p:sp>
      <p:sp>
        <p:nvSpPr>
          <p:cNvPr id="21" name="Rectangle 20"/>
          <p:cNvSpPr/>
          <p:nvPr/>
        </p:nvSpPr>
        <p:spPr>
          <a:xfrm>
            <a:off x="2569803" y="5615948"/>
            <a:ext cx="793102" cy="163285"/>
          </a:xfrm>
          <a:prstGeom prst="rect">
            <a:avLst/>
          </a:prstGeom>
          <a:solidFill>
            <a:schemeClr val="tx2">
              <a:lumMod val="60000"/>
              <a:lumOff val="4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IN" sz="2000"/>
          </a:p>
        </p:txBody>
      </p:sp>
      <p:sp>
        <p:nvSpPr>
          <p:cNvPr id="22" name="Rectangle 21"/>
          <p:cNvSpPr/>
          <p:nvPr/>
        </p:nvSpPr>
        <p:spPr>
          <a:xfrm>
            <a:off x="4277260" y="1854170"/>
            <a:ext cx="793102" cy="3937518"/>
          </a:xfrm>
          <a:prstGeom prst="rect">
            <a:avLst/>
          </a:prstGeom>
          <a:solidFill>
            <a:schemeClr val="accent2">
              <a:alpha val="65000"/>
            </a:schemeClr>
          </a:solidFill>
          <a:ln>
            <a:solidFill>
              <a:schemeClr val="lt1">
                <a:alpha val="25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IN" sz="2000"/>
          </a:p>
        </p:txBody>
      </p:sp>
      <p:sp>
        <p:nvSpPr>
          <p:cNvPr id="23" name="Rectangle 22"/>
          <p:cNvSpPr/>
          <p:nvPr/>
        </p:nvSpPr>
        <p:spPr>
          <a:xfrm>
            <a:off x="5240840" y="4890788"/>
            <a:ext cx="793102" cy="891073"/>
          </a:xfrm>
          <a:prstGeom prst="rect">
            <a:avLst/>
          </a:prstGeom>
          <a:pattFill prst="ltUpDiag">
            <a:fgClr>
              <a:schemeClr val="tx2">
                <a:lumMod val="60000"/>
                <a:lumOff val="40000"/>
              </a:schemeClr>
            </a:fgClr>
            <a:bgClr>
              <a:schemeClr val="bg1"/>
            </a:bgClr>
          </a:pattFill>
        </p:spPr>
        <p:style>
          <a:lnRef idx="3">
            <a:schemeClr val="lt1"/>
          </a:lnRef>
          <a:fillRef idx="1">
            <a:schemeClr val="accent1"/>
          </a:fillRef>
          <a:effectRef idx="1">
            <a:schemeClr val="accent1"/>
          </a:effectRef>
          <a:fontRef idx="minor">
            <a:schemeClr val="lt1"/>
          </a:fontRef>
        </p:style>
        <p:txBody>
          <a:bodyPr rtlCol="0" anchor="ctr"/>
          <a:lstStyle/>
          <a:p>
            <a:pPr algn="ctr"/>
            <a:endParaRPr lang="en-IN" sz="2000"/>
          </a:p>
        </p:txBody>
      </p:sp>
      <p:cxnSp>
        <p:nvCxnSpPr>
          <p:cNvPr id="24" name="Elbow Connector 23"/>
          <p:cNvCxnSpPr>
            <a:stCxn id="26" idx="0"/>
          </p:cNvCxnSpPr>
          <p:nvPr/>
        </p:nvCxnSpPr>
        <p:spPr>
          <a:xfrm rot="5400000" flipH="1" flipV="1">
            <a:off x="3114554" y="817913"/>
            <a:ext cx="122645" cy="2259511"/>
          </a:xfrm>
          <a:prstGeom prst="bentConnector2">
            <a:avLst/>
          </a:prstGeom>
          <a:ln w="19050">
            <a:solidFill>
              <a:schemeClr val="tx1"/>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cxnSp>
        <p:nvCxnSpPr>
          <p:cNvPr id="25" name="Elbow Connector 24"/>
          <p:cNvCxnSpPr/>
          <p:nvPr/>
        </p:nvCxnSpPr>
        <p:spPr>
          <a:xfrm flipV="1">
            <a:off x="2616788" y="3700217"/>
            <a:ext cx="2037404" cy="1358040"/>
          </a:xfrm>
          <a:prstGeom prst="bentConnector3">
            <a:avLst>
              <a:gd name="adj1" fmla="val 86"/>
            </a:avLst>
          </a:prstGeom>
          <a:ln w="19050">
            <a:solidFill>
              <a:schemeClr val="tx1"/>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1649570" y="2008990"/>
            <a:ext cx="793102" cy="3788229"/>
          </a:xfrm>
          <a:prstGeom prst="rect">
            <a:avLst/>
          </a:prstGeom>
          <a:solidFill>
            <a:schemeClr val="accent2">
              <a:alpha val="65000"/>
            </a:schemeClr>
          </a:solidFill>
          <a:ln>
            <a:solidFill>
              <a:schemeClr val="lt1">
                <a:alpha val="25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IN" sz="2000"/>
          </a:p>
        </p:txBody>
      </p:sp>
      <p:cxnSp>
        <p:nvCxnSpPr>
          <p:cNvPr id="27" name="Elbow Connector 26"/>
          <p:cNvCxnSpPr>
            <a:stCxn id="21" idx="0"/>
          </p:cNvCxnSpPr>
          <p:nvPr/>
        </p:nvCxnSpPr>
        <p:spPr>
          <a:xfrm rot="5400000" flipH="1" flipV="1">
            <a:off x="3892867" y="3992461"/>
            <a:ext cx="696974" cy="2550000"/>
          </a:xfrm>
          <a:prstGeom prst="bentConnector2">
            <a:avLst/>
          </a:prstGeom>
          <a:ln w="19050">
            <a:solidFill>
              <a:schemeClr val="tx1"/>
            </a:solidFill>
            <a:prstDash val="dashDot"/>
            <a:headEnd type="none"/>
            <a:tailEnd type="arrow"/>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4692849" y="3691805"/>
            <a:ext cx="793102" cy="2090056"/>
          </a:xfrm>
          <a:prstGeom prst="rect">
            <a:avLst/>
          </a:prstGeom>
          <a:solidFill>
            <a:schemeClr val="accent1">
              <a:alpha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IN" sz="2000"/>
          </a:p>
        </p:txBody>
      </p:sp>
      <p:sp>
        <p:nvSpPr>
          <p:cNvPr id="29" name="TextBox 28"/>
          <p:cNvSpPr txBox="1"/>
          <p:nvPr/>
        </p:nvSpPr>
        <p:spPr bwMode="gray">
          <a:xfrm>
            <a:off x="2071396" y="5952151"/>
            <a:ext cx="998376" cy="233265"/>
          </a:xfrm>
          <a:prstGeom prst="rect">
            <a:avLst/>
          </a:prstGeom>
        </p:spPr>
        <p:txBody>
          <a:bodyPr vert="horz" wrap="square" lIns="91440" tIns="45720" rIns="91440" bIns="45720" rtlCol="0" anchor="ctr">
            <a:noAutofit/>
          </a:bodyPr>
          <a:lstStyle/>
          <a:p>
            <a:r>
              <a:rPr lang="en-IN" sz="1600" dirty="0" smtClean="0"/>
              <a:t>2015</a:t>
            </a:r>
            <a:endParaRPr lang="en-IN" sz="2000" dirty="0" smtClean="0"/>
          </a:p>
        </p:txBody>
      </p:sp>
      <p:sp>
        <p:nvSpPr>
          <p:cNvPr id="30" name="TextBox 29"/>
          <p:cNvSpPr txBox="1"/>
          <p:nvPr/>
        </p:nvSpPr>
        <p:spPr bwMode="gray">
          <a:xfrm>
            <a:off x="4421588" y="5891499"/>
            <a:ext cx="998376" cy="233265"/>
          </a:xfrm>
          <a:prstGeom prst="rect">
            <a:avLst/>
          </a:prstGeom>
        </p:spPr>
        <p:txBody>
          <a:bodyPr vert="horz" wrap="square" lIns="91440" tIns="45720" rIns="91440" bIns="45720" rtlCol="0" anchor="ctr">
            <a:noAutofit/>
          </a:bodyPr>
          <a:lstStyle/>
          <a:p>
            <a:r>
              <a:rPr lang="en-IN" sz="1600" dirty="0" smtClean="0"/>
              <a:t>2020</a:t>
            </a:r>
            <a:endParaRPr lang="en-IN" sz="2000" dirty="0" smtClean="0"/>
          </a:p>
        </p:txBody>
      </p:sp>
      <p:sp>
        <p:nvSpPr>
          <p:cNvPr id="31" name="TextBox 30"/>
          <p:cNvSpPr txBox="1"/>
          <p:nvPr/>
        </p:nvSpPr>
        <p:spPr bwMode="gray">
          <a:xfrm>
            <a:off x="3321475" y="1788367"/>
            <a:ext cx="681134" cy="149290"/>
          </a:xfrm>
          <a:prstGeom prst="rect">
            <a:avLst/>
          </a:prstGeom>
          <a:solidFill>
            <a:schemeClr val="bg1"/>
          </a:solidFill>
        </p:spPr>
        <p:txBody>
          <a:bodyPr vert="horz" wrap="square" lIns="91440" tIns="45720" rIns="91440" bIns="45720" rtlCol="0" anchor="ctr">
            <a:noAutofit/>
          </a:bodyPr>
          <a:lstStyle/>
          <a:p>
            <a:r>
              <a:rPr lang="en-IN" sz="1600" dirty="0" smtClean="0"/>
              <a:t>5.8 %</a:t>
            </a:r>
          </a:p>
        </p:txBody>
      </p:sp>
      <p:sp>
        <p:nvSpPr>
          <p:cNvPr id="32" name="TextBox 31"/>
          <p:cNvSpPr txBox="1"/>
          <p:nvPr/>
        </p:nvSpPr>
        <p:spPr bwMode="gray">
          <a:xfrm>
            <a:off x="3043190" y="3549943"/>
            <a:ext cx="1060596" cy="250730"/>
          </a:xfrm>
          <a:prstGeom prst="rect">
            <a:avLst/>
          </a:prstGeom>
          <a:solidFill>
            <a:schemeClr val="bg1"/>
          </a:solidFill>
        </p:spPr>
        <p:txBody>
          <a:bodyPr vert="horz" wrap="square" lIns="91440" tIns="45720" rIns="91440" bIns="45720" rtlCol="0" anchor="ctr">
            <a:noAutofit/>
          </a:bodyPr>
          <a:lstStyle/>
          <a:p>
            <a:pPr algn="ctr"/>
            <a:r>
              <a:rPr lang="en-IN" sz="1600" dirty="0" smtClean="0"/>
              <a:t>99 %</a:t>
            </a:r>
          </a:p>
        </p:txBody>
      </p:sp>
      <p:sp>
        <p:nvSpPr>
          <p:cNvPr id="33" name="TextBox 32"/>
          <p:cNvSpPr txBox="1"/>
          <p:nvPr/>
        </p:nvSpPr>
        <p:spPr bwMode="gray">
          <a:xfrm>
            <a:off x="3596415" y="4863857"/>
            <a:ext cx="616938" cy="111971"/>
          </a:xfrm>
          <a:prstGeom prst="rect">
            <a:avLst/>
          </a:prstGeom>
          <a:solidFill>
            <a:schemeClr val="bg1"/>
          </a:solidFill>
        </p:spPr>
        <p:txBody>
          <a:bodyPr vert="horz" wrap="square" lIns="91440" tIns="45720" rIns="91440" bIns="45720" rtlCol="0" anchor="ctr">
            <a:noAutofit/>
          </a:bodyPr>
          <a:lstStyle/>
          <a:p>
            <a:r>
              <a:rPr lang="en-IN" sz="1600" dirty="0" smtClean="0"/>
              <a:t>?  %</a:t>
            </a:r>
          </a:p>
        </p:txBody>
      </p:sp>
      <p:sp>
        <p:nvSpPr>
          <p:cNvPr id="34" name="TextBox 33"/>
          <p:cNvSpPr txBox="1"/>
          <p:nvPr/>
        </p:nvSpPr>
        <p:spPr bwMode="gray">
          <a:xfrm>
            <a:off x="1729636" y="2714725"/>
            <a:ext cx="690465" cy="354564"/>
          </a:xfrm>
          <a:prstGeom prst="rect">
            <a:avLst/>
          </a:prstGeom>
        </p:spPr>
        <p:txBody>
          <a:bodyPr vert="horz" wrap="square" lIns="91440" tIns="45720" rIns="91440" bIns="45720" rtlCol="0" anchor="ctr">
            <a:noAutofit/>
          </a:bodyPr>
          <a:lstStyle/>
          <a:p>
            <a:r>
              <a:rPr lang="en-IN" sz="1400" dirty="0" smtClean="0"/>
              <a:t>1.25 B</a:t>
            </a:r>
          </a:p>
        </p:txBody>
      </p:sp>
      <p:sp>
        <p:nvSpPr>
          <p:cNvPr id="35" name="Rectangle 34"/>
          <p:cNvSpPr/>
          <p:nvPr/>
        </p:nvSpPr>
        <p:spPr>
          <a:xfrm>
            <a:off x="2002774" y="5082067"/>
            <a:ext cx="793102" cy="718456"/>
          </a:xfrm>
          <a:prstGeom prst="rect">
            <a:avLst/>
          </a:prstGeom>
          <a:solidFill>
            <a:schemeClr val="accent1">
              <a:alpha val="71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IN" sz="2000"/>
          </a:p>
        </p:txBody>
      </p:sp>
      <p:sp>
        <p:nvSpPr>
          <p:cNvPr id="36" name="TextBox 35"/>
          <p:cNvSpPr txBox="1"/>
          <p:nvPr/>
        </p:nvSpPr>
        <p:spPr bwMode="gray">
          <a:xfrm>
            <a:off x="4347617" y="2688771"/>
            <a:ext cx="690465" cy="354564"/>
          </a:xfrm>
          <a:prstGeom prst="rect">
            <a:avLst/>
          </a:prstGeom>
        </p:spPr>
        <p:txBody>
          <a:bodyPr vert="horz" wrap="square" lIns="91440" tIns="45720" rIns="91440" bIns="45720" rtlCol="0" anchor="ctr">
            <a:noAutofit/>
          </a:bodyPr>
          <a:lstStyle/>
          <a:p>
            <a:r>
              <a:rPr lang="en-IN" sz="1400" dirty="0" smtClean="0"/>
              <a:t>1.34 B</a:t>
            </a:r>
          </a:p>
        </p:txBody>
      </p:sp>
      <p:sp>
        <p:nvSpPr>
          <p:cNvPr id="37" name="TextBox 36"/>
          <p:cNvSpPr txBox="1"/>
          <p:nvPr/>
        </p:nvSpPr>
        <p:spPr bwMode="gray">
          <a:xfrm>
            <a:off x="2029408" y="5230384"/>
            <a:ext cx="690465" cy="354564"/>
          </a:xfrm>
          <a:prstGeom prst="rect">
            <a:avLst/>
          </a:prstGeom>
        </p:spPr>
        <p:txBody>
          <a:bodyPr vert="horz" wrap="square" lIns="91440" tIns="45720" rIns="91440" bIns="45720" rtlCol="0" anchor="ctr">
            <a:noAutofit/>
          </a:bodyPr>
          <a:lstStyle/>
          <a:p>
            <a:r>
              <a:rPr lang="en-IN" sz="1400" dirty="0" smtClean="0"/>
              <a:t>0.28 B</a:t>
            </a:r>
          </a:p>
          <a:p>
            <a:r>
              <a:rPr lang="en-IN" sz="1400" dirty="0" smtClean="0"/>
              <a:t>22%</a:t>
            </a:r>
          </a:p>
        </p:txBody>
      </p:sp>
      <p:sp>
        <p:nvSpPr>
          <p:cNvPr id="38" name="TextBox 37"/>
          <p:cNvSpPr txBox="1"/>
          <p:nvPr/>
        </p:nvSpPr>
        <p:spPr bwMode="gray">
          <a:xfrm>
            <a:off x="4925609" y="4365566"/>
            <a:ext cx="690465" cy="354564"/>
          </a:xfrm>
          <a:prstGeom prst="rect">
            <a:avLst/>
          </a:prstGeom>
        </p:spPr>
        <p:txBody>
          <a:bodyPr vert="horz" wrap="square" lIns="91440" tIns="45720" rIns="91440" bIns="45720" rtlCol="0" anchor="ctr">
            <a:noAutofit/>
          </a:bodyPr>
          <a:lstStyle/>
          <a:p>
            <a:r>
              <a:rPr lang="en-IN" sz="1400" dirty="0" smtClean="0"/>
              <a:t>0.55 B</a:t>
            </a:r>
          </a:p>
          <a:p>
            <a:r>
              <a:rPr lang="en-IN" sz="1400" dirty="0" smtClean="0"/>
              <a:t>41%</a:t>
            </a:r>
          </a:p>
        </p:txBody>
      </p:sp>
      <p:sp>
        <p:nvSpPr>
          <p:cNvPr id="39" name="TextBox 38"/>
          <p:cNvSpPr txBox="1"/>
          <p:nvPr/>
        </p:nvSpPr>
        <p:spPr bwMode="gray">
          <a:xfrm>
            <a:off x="2786546" y="5520121"/>
            <a:ext cx="690465" cy="354564"/>
          </a:xfrm>
          <a:prstGeom prst="rect">
            <a:avLst/>
          </a:prstGeom>
        </p:spPr>
        <p:txBody>
          <a:bodyPr vert="horz" wrap="square" lIns="91440" tIns="45720" rIns="91440" bIns="45720" rtlCol="0" anchor="ctr">
            <a:noAutofit/>
          </a:bodyPr>
          <a:lstStyle/>
          <a:p>
            <a:r>
              <a:rPr lang="en-IN" sz="900" dirty="0" smtClean="0"/>
              <a:t>20 M</a:t>
            </a:r>
          </a:p>
        </p:txBody>
      </p:sp>
      <p:sp>
        <p:nvSpPr>
          <p:cNvPr id="40" name="Rectangle 39"/>
          <p:cNvSpPr/>
          <p:nvPr/>
        </p:nvSpPr>
        <p:spPr>
          <a:xfrm>
            <a:off x="384999" y="4782053"/>
            <a:ext cx="860571" cy="42122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IN" sz="1200" dirty="0" smtClean="0"/>
              <a:t>Internet Active</a:t>
            </a:r>
            <a:endParaRPr lang="en-IN" sz="1200" dirty="0"/>
          </a:p>
        </p:txBody>
      </p:sp>
      <p:sp>
        <p:nvSpPr>
          <p:cNvPr id="41" name="Rectangle 40"/>
          <p:cNvSpPr/>
          <p:nvPr/>
        </p:nvSpPr>
        <p:spPr>
          <a:xfrm>
            <a:off x="384999" y="4313964"/>
            <a:ext cx="860571" cy="359609"/>
          </a:xfrm>
          <a:prstGeom prst="rect">
            <a:avLst/>
          </a:prstGeom>
          <a:solidFill>
            <a:schemeClr val="accent2">
              <a:alpha val="65000"/>
            </a:schemeClr>
          </a:solidFill>
          <a:ln>
            <a:solidFill>
              <a:schemeClr val="lt1">
                <a:alpha val="25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r>
              <a:rPr lang="en-IN" sz="2000" dirty="0" smtClean="0"/>
              <a:t>India</a:t>
            </a:r>
            <a:endParaRPr lang="en-IN" sz="2000" dirty="0"/>
          </a:p>
        </p:txBody>
      </p:sp>
      <p:sp>
        <p:nvSpPr>
          <p:cNvPr id="42" name="Rectangle 41"/>
          <p:cNvSpPr/>
          <p:nvPr/>
        </p:nvSpPr>
        <p:spPr>
          <a:xfrm>
            <a:off x="389841" y="5332175"/>
            <a:ext cx="860571" cy="456217"/>
          </a:xfrm>
          <a:prstGeom prst="rect">
            <a:avLst/>
          </a:prstGeom>
          <a:solidFill>
            <a:schemeClr val="tx2">
              <a:lumMod val="60000"/>
              <a:lumOff val="4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IN" sz="1200" dirty="0" smtClean="0"/>
              <a:t>Tata Online</a:t>
            </a:r>
            <a:endParaRPr lang="en-IN" sz="1200" dirty="0"/>
          </a:p>
        </p:txBody>
      </p:sp>
      <p:sp>
        <p:nvSpPr>
          <p:cNvPr id="48" name="Rectangle 47"/>
          <p:cNvSpPr/>
          <p:nvPr/>
        </p:nvSpPr>
        <p:spPr>
          <a:xfrm>
            <a:off x="6278754" y="1727465"/>
            <a:ext cx="5362783" cy="4200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2000" b="1" dirty="0" smtClean="0">
                <a:solidFill>
                  <a:srgbClr val="002060"/>
                </a:solidFill>
              </a:rPr>
              <a:t>Questions Tata Companies are asking</a:t>
            </a:r>
            <a:endParaRPr lang="en-US" b="1" dirty="0" smtClean="0">
              <a:solidFill>
                <a:srgbClr val="002060"/>
              </a:solidFill>
            </a:endParaRPr>
          </a:p>
          <a:p>
            <a:pPr algn="r"/>
            <a:endParaRPr lang="en-US" sz="400" dirty="0" smtClean="0">
              <a:solidFill>
                <a:srgbClr val="002060"/>
              </a:solidFill>
            </a:endParaRPr>
          </a:p>
        </p:txBody>
      </p:sp>
      <p:graphicFrame>
        <p:nvGraphicFramePr>
          <p:cNvPr id="13" name="Diagram 12"/>
          <p:cNvGraphicFramePr/>
          <p:nvPr>
            <p:extLst/>
          </p:nvPr>
        </p:nvGraphicFramePr>
        <p:xfrm>
          <a:off x="5633819" y="2456515"/>
          <a:ext cx="6126163" cy="3275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5" name="Straight Connector 14"/>
          <p:cNvCxnSpPr/>
          <p:nvPr/>
        </p:nvCxnSpPr>
        <p:spPr>
          <a:xfrm>
            <a:off x="6872288" y="2147498"/>
            <a:ext cx="4887694" cy="0"/>
          </a:xfrm>
          <a:prstGeom prst="line">
            <a:avLst/>
          </a:prstGeom>
          <a:ln/>
        </p:spPr>
        <p:style>
          <a:lnRef idx="1">
            <a:schemeClr val="dk1"/>
          </a:lnRef>
          <a:fillRef idx="0">
            <a:schemeClr val="dk1"/>
          </a:fillRef>
          <a:effectRef idx="0">
            <a:schemeClr val="dk1"/>
          </a:effectRef>
          <a:fontRef idx="minor">
            <a:schemeClr val="tx1"/>
          </a:fontRef>
        </p:style>
      </p:cxnSp>
      <p:sp>
        <p:nvSpPr>
          <p:cNvPr id="51" name="Rectangle 50"/>
          <p:cNvSpPr/>
          <p:nvPr/>
        </p:nvSpPr>
        <p:spPr>
          <a:xfrm>
            <a:off x="296155" y="6291132"/>
            <a:ext cx="11463827" cy="293713"/>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But have barely scratched the surface</a:t>
            </a:r>
            <a:endParaRPr lang="en-US" dirty="0">
              <a:solidFill>
                <a:srgbClr val="002060"/>
              </a:solidFill>
            </a:endParaRPr>
          </a:p>
        </p:txBody>
      </p:sp>
      <p:sp>
        <p:nvSpPr>
          <p:cNvPr id="52" name="Rectangle 51"/>
          <p:cNvSpPr/>
          <p:nvPr/>
        </p:nvSpPr>
        <p:spPr>
          <a:xfrm>
            <a:off x="7157287" y="17030"/>
            <a:ext cx="3357494" cy="415498"/>
          </a:xfrm>
          <a:prstGeom prst="rect">
            <a:avLst/>
          </a:prstGeom>
        </p:spPr>
        <p:txBody>
          <a:bodyPr wrap="square">
            <a:spAutoFit/>
          </a:bodyPr>
          <a:lstStyle/>
          <a:p>
            <a:pPr algn="r" defTabSz="457200"/>
            <a:r>
              <a:rPr lang="en-IN" sz="1050" dirty="0" smtClean="0">
                <a:solidFill>
                  <a:srgbClr val="0E5580">
                    <a:lumMod val="60000"/>
                    <a:lumOff val="40000"/>
                  </a:srgbClr>
                </a:solidFill>
                <a:latin typeface="Calibri" panose="020F0502020204030204" pitchFamily="34" charset="0"/>
                <a:ea typeface="Calibri" panose="020F0502020204030204" pitchFamily="34" charset="0"/>
                <a:cs typeface="Times New Roman" panose="02020603050405020304" pitchFamily="18" charset="0"/>
              </a:rPr>
              <a:t>Confidential Property </a:t>
            </a:r>
            <a:r>
              <a:rPr lang="en-IN" sz="1050" dirty="0">
                <a:solidFill>
                  <a:srgbClr val="0E5580">
                    <a:lumMod val="60000"/>
                    <a:lumOff val="40000"/>
                  </a:srgbClr>
                </a:solidFill>
                <a:latin typeface="Calibri" panose="020F0502020204030204" pitchFamily="34" charset="0"/>
                <a:ea typeface="Calibri" panose="020F0502020204030204" pitchFamily="34" charset="0"/>
                <a:cs typeface="Times New Roman" panose="02020603050405020304" pitchFamily="18" charset="0"/>
              </a:rPr>
              <a:t>of  Tata Insights and Quants  Division, </a:t>
            </a:r>
            <a:r>
              <a:rPr lang="en-IN" sz="1050" dirty="0" smtClean="0">
                <a:solidFill>
                  <a:srgbClr val="0E5580">
                    <a:lumMod val="60000"/>
                    <a:lumOff val="40000"/>
                  </a:srgbClr>
                </a:solidFill>
                <a:latin typeface="Calibri" panose="020F0502020204030204" pitchFamily="34" charset="0"/>
                <a:ea typeface="Calibri" panose="020F0502020204030204" pitchFamily="34" charset="0"/>
                <a:cs typeface="Times New Roman" panose="02020603050405020304" pitchFamily="18" charset="0"/>
              </a:rPr>
              <a:t>Tata Industries Limited</a:t>
            </a:r>
            <a:endParaRPr lang="en-IN" sz="1050" dirty="0">
              <a:solidFill>
                <a:srgbClr val="0E5580">
                  <a:lumMod val="60000"/>
                  <a:lumOff val="40000"/>
                </a:srgbClr>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886723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smtClean="0"/>
              <a:t>Optimize your Website…</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solidFill>
                  <a:srgbClr val="0E5580"/>
                </a:solidFill>
              </a:rPr>
              <a:pPr/>
              <a:t>9</a:t>
            </a:fld>
            <a:endParaRPr lang="en-US" dirty="0">
              <a:solidFill>
                <a:srgbClr val="0E5580"/>
              </a:solidFill>
            </a:endParaRPr>
          </a:p>
        </p:txBody>
      </p:sp>
      <p:sp>
        <p:nvSpPr>
          <p:cNvPr id="47" name="Rectangle 46"/>
          <p:cNvSpPr/>
          <p:nvPr/>
        </p:nvSpPr>
        <p:spPr>
          <a:xfrm>
            <a:off x="411551" y="2618736"/>
            <a:ext cx="2865366" cy="3209654"/>
          </a:xfrm>
          <a:prstGeom prst="rect">
            <a:avLst/>
          </a:prstGeom>
          <a:noFill/>
          <a:ln w="2857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8" name="Rectangle 47"/>
          <p:cNvSpPr/>
          <p:nvPr/>
        </p:nvSpPr>
        <p:spPr>
          <a:xfrm>
            <a:off x="4150531" y="2614396"/>
            <a:ext cx="3690865" cy="3213994"/>
          </a:xfrm>
          <a:prstGeom prst="rect">
            <a:avLst/>
          </a:prstGeom>
          <a:noFill/>
          <a:ln w="2857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0" name="Rectangle 49"/>
          <p:cNvSpPr/>
          <p:nvPr/>
        </p:nvSpPr>
        <p:spPr>
          <a:xfrm>
            <a:off x="8524427" y="2603238"/>
            <a:ext cx="3238077" cy="3209654"/>
          </a:xfrm>
          <a:prstGeom prst="rect">
            <a:avLst/>
          </a:prstGeom>
          <a:noFill/>
          <a:ln w="2857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nvGrpSpPr>
          <p:cNvPr id="2" name="Group 1"/>
          <p:cNvGrpSpPr/>
          <p:nvPr/>
        </p:nvGrpSpPr>
        <p:grpSpPr>
          <a:xfrm>
            <a:off x="4425774" y="3217515"/>
            <a:ext cx="2972552" cy="362182"/>
            <a:chOff x="3526309" y="3263034"/>
            <a:chExt cx="3752646" cy="560344"/>
          </a:xfrm>
        </p:grpSpPr>
        <p:pic>
          <p:nvPicPr>
            <p:cNvPr id="51" name="Picture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26309" y="3332628"/>
              <a:ext cx="706388" cy="421156"/>
            </a:xfrm>
            <a:prstGeom prst="rect">
              <a:avLst/>
            </a:prstGeom>
          </p:spPr>
        </p:pic>
        <p:pic>
          <p:nvPicPr>
            <p:cNvPr id="52" name="Picture 2" descr="Related image"/>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820" t="11842" r="12525" b="10056"/>
            <a:stretch/>
          </p:blipFill>
          <p:spPr bwMode="auto">
            <a:xfrm>
              <a:off x="5145725" y="3312740"/>
              <a:ext cx="447542" cy="45598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7648" y="3263034"/>
              <a:ext cx="562846" cy="56034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6" descr="Related image"/>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5816500" y="3355423"/>
              <a:ext cx="403288" cy="40120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8" descr="Related imag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38444" y="3413524"/>
              <a:ext cx="340511" cy="340512"/>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0" descr="Related image"/>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7867" t="17898" r="16234" b="16203"/>
            <a:stretch/>
          </p:blipFill>
          <p:spPr bwMode="auto">
            <a:xfrm>
              <a:off x="6417686" y="3385780"/>
              <a:ext cx="360826" cy="360829"/>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p:cNvSpPr/>
          <p:nvPr/>
        </p:nvSpPr>
        <p:spPr>
          <a:xfrm>
            <a:off x="4228024" y="2680728"/>
            <a:ext cx="3592248" cy="5355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002060"/>
                </a:solidFill>
              </a:rPr>
              <a:t>1. Leverage Sources to Drive Visits </a:t>
            </a:r>
          </a:p>
        </p:txBody>
      </p:sp>
      <p:sp>
        <p:nvSpPr>
          <p:cNvPr id="58" name="Rectangle 57"/>
          <p:cNvSpPr/>
          <p:nvPr/>
        </p:nvSpPr>
        <p:spPr>
          <a:xfrm>
            <a:off x="4249149" y="4642724"/>
            <a:ext cx="3592248" cy="5355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002060"/>
                </a:solidFill>
              </a:rPr>
              <a:t>3. Design for a website suitable for Mobile views</a:t>
            </a:r>
          </a:p>
        </p:txBody>
      </p:sp>
      <p:grpSp>
        <p:nvGrpSpPr>
          <p:cNvPr id="59" name="Group 58"/>
          <p:cNvGrpSpPr/>
          <p:nvPr/>
        </p:nvGrpSpPr>
        <p:grpSpPr>
          <a:xfrm>
            <a:off x="6496829" y="5222854"/>
            <a:ext cx="278129" cy="486597"/>
            <a:chOff x="5639051" y="4690400"/>
            <a:chExt cx="671083" cy="1407421"/>
          </a:xfrm>
        </p:grpSpPr>
        <p:pic>
          <p:nvPicPr>
            <p:cNvPr id="60" name="Picture 4" descr="http://doubledutch.me/img/iphone-features.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39051" y="4690400"/>
              <a:ext cx="671083" cy="1407421"/>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80241" y="4881367"/>
              <a:ext cx="580795" cy="829464"/>
            </a:xfrm>
            <a:prstGeom prst="rect">
              <a:avLst/>
            </a:prstGeom>
          </p:spPr>
        </p:pic>
      </p:grpSp>
      <p:grpSp>
        <p:nvGrpSpPr>
          <p:cNvPr id="62" name="Group 61"/>
          <p:cNvGrpSpPr/>
          <p:nvPr/>
        </p:nvGrpSpPr>
        <p:grpSpPr>
          <a:xfrm>
            <a:off x="5432285" y="5251627"/>
            <a:ext cx="737569" cy="457824"/>
            <a:chOff x="3624991" y="4754571"/>
            <a:chExt cx="1618979" cy="1265078"/>
          </a:xfrm>
        </p:grpSpPr>
        <p:pic>
          <p:nvPicPr>
            <p:cNvPr id="63" name="Picture 6" descr="http://pngimg.com/upload/tablet_PNG8579.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624991" y="4754571"/>
              <a:ext cx="1618979" cy="126507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789193" y="5014921"/>
              <a:ext cx="1276616" cy="771463"/>
            </a:xfrm>
            <a:prstGeom prst="rect">
              <a:avLst/>
            </a:prstGeom>
          </p:spPr>
        </p:pic>
      </p:grpSp>
      <p:sp>
        <p:nvSpPr>
          <p:cNvPr id="65" name="Rectangle 64"/>
          <p:cNvSpPr/>
          <p:nvPr/>
        </p:nvSpPr>
        <p:spPr>
          <a:xfrm>
            <a:off x="439430" y="2793554"/>
            <a:ext cx="2552853" cy="5355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rgbClr val="002060"/>
                </a:solidFill>
              </a:rPr>
              <a:t>1.  Digital Showroom - Showcase your Brand</a:t>
            </a:r>
          </a:p>
        </p:txBody>
      </p:sp>
      <p:sp>
        <p:nvSpPr>
          <p:cNvPr id="66" name="Rectangle 65"/>
          <p:cNvSpPr/>
          <p:nvPr/>
        </p:nvSpPr>
        <p:spPr>
          <a:xfrm>
            <a:off x="427859" y="4002032"/>
            <a:ext cx="2865084" cy="5355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rgbClr val="002060"/>
                </a:solidFill>
              </a:rPr>
              <a:t>2.  Give the Visitor a Brand Experience</a:t>
            </a:r>
          </a:p>
        </p:txBody>
      </p:sp>
      <p:sp>
        <p:nvSpPr>
          <p:cNvPr id="67" name="Rectangle 66"/>
          <p:cNvSpPr/>
          <p:nvPr/>
        </p:nvSpPr>
        <p:spPr>
          <a:xfrm>
            <a:off x="424112" y="5264700"/>
            <a:ext cx="3064167" cy="5355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rgbClr val="002060"/>
                </a:solidFill>
              </a:rPr>
              <a:t>3. It’s not an IT Project</a:t>
            </a:r>
          </a:p>
        </p:txBody>
      </p:sp>
      <p:pic>
        <p:nvPicPr>
          <p:cNvPr id="1026" name="Picture 2" descr="http://www.spritecloud.com/wp-content/uploads/2014/04/sC_icon_customer_experience.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622642" y="4638962"/>
            <a:ext cx="730167" cy="665414"/>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383185" y="3382126"/>
            <a:ext cx="1146020" cy="622676"/>
          </a:xfrm>
          <a:prstGeom prst="rect">
            <a:avLst/>
          </a:prstGeom>
        </p:spPr>
      </p:pic>
      <p:sp>
        <p:nvSpPr>
          <p:cNvPr id="69" name="Rectangle 68"/>
          <p:cNvSpPr/>
          <p:nvPr/>
        </p:nvSpPr>
        <p:spPr>
          <a:xfrm>
            <a:off x="8570920" y="2784703"/>
            <a:ext cx="3145091" cy="5355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rgbClr val="002060"/>
                </a:solidFill>
              </a:rPr>
              <a:t>1.  Measure &amp; Monitor Visits and Engagement Parameters</a:t>
            </a:r>
          </a:p>
        </p:txBody>
      </p:sp>
      <p:pic>
        <p:nvPicPr>
          <p:cNvPr id="1030" name="Picture 6" descr="Related imag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163277" y="3403262"/>
            <a:ext cx="2250780" cy="846060"/>
          </a:xfrm>
          <a:prstGeom prst="rect">
            <a:avLst/>
          </a:prstGeom>
          <a:noFill/>
          <a:extLst>
            <a:ext uri="{909E8E84-426E-40DD-AFC4-6F175D3DCCD1}">
              <a14:hiddenFill xmlns:a14="http://schemas.microsoft.com/office/drawing/2010/main">
                <a:solidFill>
                  <a:srgbClr val="FFFFFF"/>
                </a:solidFill>
              </a14:hiddenFill>
            </a:ext>
          </a:extLst>
        </p:spPr>
      </p:pic>
      <p:sp>
        <p:nvSpPr>
          <p:cNvPr id="70" name="Rectangle 69"/>
          <p:cNvSpPr/>
          <p:nvPr/>
        </p:nvSpPr>
        <p:spPr>
          <a:xfrm>
            <a:off x="8524426" y="4285555"/>
            <a:ext cx="3238077" cy="5355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rgbClr val="002060"/>
                </a:solidFill>
              </a:rPr>
              <a:t>2.  Optimize the site to </a:t>
            </a:r>
          </a:p>
          <a:p>
            <a:pPr algn="ctr"/>
            <a:r>
              <a:rPr lang="en-US" sz="1600" dirty="0" smtClean="0">
                <a:solidFill>
                  <a:srgbClr val="002060"/>
                </a:solidFill>
              </a:rPr>
              <a:t>Enhance Experience and Drive Conversions</a:t>
            </a:r>
          </a:p>
        </p:txBody>
      </p:sp>
      <p:pic>
        <p:nvPicPr>
          <p:cNvPr id="1032" name="Picture 8" descr="Related image"/>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a:stretch/>
        </p:blipFill>
        <p:spPr bwMode="auto">
          <a:xfrm>
            <a:off x="9735211" y="5025103"/>
            <a:ext cx="1076186" cy="68434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4150532" y="3811193"/>
            <a:ext cx="3592248" cy="5355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002060"/>
                </a:solidFill>
              </a:rPr>
              <a:t>2. Identify the most effective sources of traffic</a:t>
            </a:r>
          </a:p>
        </p:txBody>
      </p:sp>
      <p:sp>
        <p:nvSpPr>
          <p:cNvPr id="43" name="Rectangle 42"/>
          <p:cNvSpPr/>
          <p:nvPr/>
        </p:nvSpPr>
        <p:spPr>
          <a:xfrm>
            <a:off x="393112" y="1510826"/>
            <a:ext cx="2857269" cy="78857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2060"/>
                </a:solidFill>
              </a:rPr>
              <a:t>       Develop </a:t>
            </a:r>
            <a:r>
              <a:rPr lang="en-US" dirty="0" smtClean="0">
                <a:solidFill>
                  <a:srgbClr val="002060"/>
                </a:solidFill>
              </a:rPr>
              <a:t>your web presence </a:t>
            </a:r>
          </a:p>
        </p:txBody>
      </p:sp>
      <p:sp>
        <p:nvSpPr>
          <p:cNvPr id="44" name="Rectangle 43"/>
          <p:cNvSpPr/>
          <p:nvPr/>
        </p:nvSpPr>
        <p:spPr>
          <a:xfrm>
            <a:off x="8524426" y="1429553"/>
            <a:ext cx="3198793" cy="82844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2060"/>
                </a:solidFill>
              </a:rPr>
              <a:t>      Engage</a:t>
            </a:r>
            <a:r>
              <a:rPr lang="en-US" dirty="0" smtClean="0">
                <a:solidFill>
                  <a:srgbClr val="002060"/>
                </a:solidFill>
              </a:rPr>
              <a:t> the visitor online &amp; </a:t>
            </a:r>
            <a:r>
              <a:rPr lang="en-US" b="1" dirty="0" smtClean="0">
                <a:solidFill>
                  <a:srgbClr val="002060"/>
                </a:solidFill>
              </a:rPr>
              <a:t>Drive Conversions</a:t>
            </a:r>
            <a:endParaRPr lang="en-US" b="1" dirty="0">
              <a:solidFill>
                <a:srgbClr val="002060"/>
              </a:solidFill>
            </a:endParaRPr>
          </a:p>
        </p:txBody>
      </p:sp>
      <p:sp>
        <p:nvSpPr>
          <p:cNvPr id="72" name="Right Arrow 71"/>
          <p:cNvSpPr/>
          <p:nvPr/>
        </p:nvSpPr>
        <p:spPr>
          <a:xfrm>
            <a:off x="3488279" y="1547716"/>
            <a:ext cx="601317" cy="539906"/>
          </a:xfrm>
          <a:prstGeom prst="rightArrow">
            <a:avLst/>
          </a:prstGeom>
          <a:solidFill>
            <a:srgbClr val="002060"/>
          </a:solidFill>
          <a:ln>
            <a:solidFill>
              <a:srgbClr val="803C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Arrow 72"/>
          <p:cNvSpPr/>
          <p:nvPr/>
        </p:nvSpPr>
        <p:spPr>
          <a:xfrm>
            <a:off x="7843445" y="1543583"/>
            <a:ext cx="560665" cy="532751"/>
          </a:xfrm>
          <a:prstGeom prst="rightArrow">
            <a:avLst/>
          </a:prstGeom>
          <a:solidFill>
            <a:srgbClr val="002060"/>
          </a:solidFill>
          <a:ln>
            <a:solidFill>
              <a:srgbClr val="803C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462923" y="1617957"/>
            <a:ext cx="450308" cy="358701"/>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smtClean="0"/>
              <a:t>1</a:t>
            </a:r>
            <a:endParaRPr lang="en-IN" sz="1600" b="1" dirty="0"/>
          </a:p>
        </p:txBody>
      </p:sp>
      <p:sp>
        <p:nvSpPr>
          <p:cNvPr id="76" name="Oval 75"/>
          <p:cNvSpPr/>
          <p:nvPr/>
        </p:nvSpPr>
        <p:spPr>
          <a:xfrm>
            <a:off x="8755195" y="1504783"/>
            <a:ext cx="450308" cy="358701"/>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smtClean="0"/>
              <a:t>3</a:t>
            </a:r>
            <a:endParaRPr lang="en-IN" sz="1600" b="1" dirty="0"/>
          </a:p>
        </p:txBody>
      </p:sp>
      <p:sp>
        <p:nvSpPr>
          <p:cNvPr id="77" name="Rectangle 76"/>
          <p:cNvSpPr/>
          <p:nvPr/>
        </p:nvSpPr>
        <p:spPr>
          <a:xfrm>
            <a:off x="4174761" y="1420231"/>
            <a:ext cx="3583519" cy="79487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2060"/>
                </a:solidFill>
              </a:rPr>
              <a:t>Drive Web Traffic</a:t>
            </a:r>
            <a:endParaRPr lang="en-US" dirty="0">
              <a:solidFill>
                <a:srgbClr val="002060"/>
              </a:solidFill>
            </a:endParaRPr>
          </a:p>
        </p:txBody>
      </p:sp>
      <p:sp>
        <p:nvSpPr>
          <p:cNvPr id="75" name="Oval 74"/>
          <p:cNvSpPr/>
          <p:nvPr/>
        </p:nvSpPr>
        <p:spPr>
          <a:xfrm>
            <a:off x="4347702" y="1618643"/>
            <a:ext cx="450308" cy="358701"/>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smtClean="0"/>
              <a:t>2</a:t>
            </a:r>
            <a:endParaRPr lang="en-IN" sz="1600" b="1" dirty="0"/>
          </a:p>
        </p:txBody>
      </p:sp>
      <p:sp>
        <p:nvSpPr>
          <p:cNvPr id="83" name="Rectangle 82"/>
          <p:cNvSpPr/>
          <p:nvPr/>
        </p:nvSpPr>
        <p:spPr>
          <a:xfrm>
            <a:off x="356774" y="6006451"/>
            <a:ext cx="11463827" cy="44184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…Through a three pronged strategy to drive results</a:t>
            </a:r>
            <a:endParaRPr lang="en-US" dirty="0">
              <a:solidFill>
                <a:srgbClr val="002060"/>
              </a:solidFill>
            </a:endParaRPr>
          </a:p>
        </p:txBody>
      </p:sp>
      <p:sp>
        <p:nvSpPr>
          <p:cNvPr id="49" name="Rectangle 48"/>
          <p:cNvSpPr/>
          <p:nvPr/>
        </p:nvSpPr>
        <p:spPr>
          <a:xfrm>
            <a:off x="7157287" y="17030"/>
            <a:ext cx="3357494" cy="415498"/>
          </a:xfrm>
          <a:prstGeom prst="rect">
            <a:avLst/>
          </a:prstGeom>
        </p:spPr>
        <p:txBody>
          <a:bodyPr wrap="square">
            <a:spAutoFit/>
          </a:bodyPr>
          <a:lstStyle/>
          <a:p>
            <a:pPr algn="r" defTabSz="457200"/>
            <a:r>
              <a:rPr lang="en-IN" sz="1050" dirty="0" smtClean="0">
                <a:solidFill>
                  <a:srgbClr val="0E5580">
                    <a:lumMod val="60000"/>
                    <a:lumOff val="40000"/>
                  </a:srgbClr>
                </a:solidFill>
                <a:latin typeface="Calibri" panose="020F0502020204030204" pitchFamily="34" charset="0"/>
                <a:ea typeface="Calibri" panose="020F0502020204030204" pitchFamily="34" charset="0"/>
                <a:cs typeface="Times New Roman" panose="02020603050405020304" pitchFamily="18" charset="0"/>
              </a:rPr>
              <a:t>Confidential Property </a:t>
            </a:r>
            <a:r>
              <a:rPr lang="en-IN" sz="1050" dirty="0">
                <a:solidFill>
                  <a:srgbClr val="0E5580">
                    <a:lumMod val="60000"/>
                    <a:lumOff val="40000"/>
                  </a:srgbClr>
                </a:solidFill>
                <a:latin typeface="Calibri" panose="020F0502020204030204" pitchFamily="34" charset="0"/>
                <a:ea typeface="Calibri" panose="020F0502020204030204" pitchFamily="34" charset="0"/>
                <a:cs typeface="Times New Roman" panose="02020603050405020304" pitchFamily="18" charset="0"/>
              </a:rPr>
              <a:t>of  Tata Insights and Quants  Division, </a:t>
            </a:r>
            <a:r>
              <a:rPr lang="en-IN" sz="1050" dirty="0" smtClean="0">
                <a:solidFill>
                  <a:srgbClr val="0E5580">
                    <a:lumMod val="60000"/>
                    <a:lumOff val="40000"/>
                  </a:srgbClr>
                </a:solidFill>
                <a:latin typeface="Calibri" panose="020F0502020204030204" pitchFamily="34" charset="0"/>
                <a:ea typeface="Calibri" panose="020F0502020204030204" pitchFamily="34" charset="0"/>
                <a:cs typeface="Times New Roman" panose="02020603050405020304" pitchFamily="18" charset="0"/>
              </a:rPr>
              <a:t>Tata Industries Limited</a:t>
            </a:r>
            <a:endParaRPr lang="en-IN" sz="1050" dirty="0">
              <a:solidFill>
                <a:srgbClr val="0E5580">
                  <a:lumMod val="60000"/>
                  <a:lumOff val="40000"/>
                </a:srgbClr>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1743708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fJFSokQ6jE2Y9wkh8GIKtg"/>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txDef>
      <a:spPr bwMode="gray"/>
      <a:bodyPr vert="horz" lIns="91440" tIns="45720" rIns="91440" bIns="45720" rtlCol="0" anchor="ctr">
        <a:noAutofit/>
      </a:bodyPr>
      <a:lstStyle>
        <a:defPPr>
          <a:defRPr sz="2000" dirty="0" smtClean="0"/>
        </a:defPPr>
      </a:lstStyle>
    </a:txDef>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7826</TotalTime>
  <Words>2347</Words>
  <Application>Microsoft Office PowerPoint</Application>
  <PresentationFormat>Widescreen</PresentationFormat>
  <Paragraphs>496</Paragraphs>
  <Slides>39</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Arial</vt:lpstr>
      <vt:lpstr>Calibri</vt:lpstr>
      <vt:lpstr>Century Gothic</vt:lpstr>
      <vt:lpstr>Helvetica Neue LT Std</vt:lpstr>
      <vt:lpstr>Segoe UI</vt:lpstr>
      <vt:lpstr>Times New Roman</vt:lpstr>
      <vt:lpstr>Wingdings</vt:lpstr>
      <vt:lpstr>Wingdings 3</vt:lpstr>
      <vt:lpstr>Ion Boardroom</vt:lpstr>
      <vt:lpstr>02/02/2016 </vt:lpstr>
      <vt:lpstr>What should you demand from Digital?</vt:lpstr>
      <vt:lpstr>The Potential of Digital Data</vt:lpstr>
      <vt:lpstr>Analytics across the Customer Life cycle</vt:lpstr>
      <vt:lpstr>Digital Analytics Landscape</vt:lpstr>
      <vt:lpstr>Connecting Across Various Brand Touchpoints</vt:lpstr>
      <vt:lpstr>Web Analytics</vt:lpstr>
      <vt:lpstr>Tata Companies have begun to attract visits to their websites</vt:lpstr>
      <vt:lpstr>Optimize your Website…</vt:lpstr>
      <vt:lpstr>1. Develop Your Web Presence</vt:lpstr>
      <vt:lpstr>2. Drive Web Traffic</vt:lpstr>
      <vt:lpstr>2a. SEO / SEM</vt:lpstr>
      <vt:lpstr>2b. Display Ads</vt:lpstr>
      <vt:lpstr>2c. Referrals</vt:lpstr>
      <vt:lpstr>3. Drive Conversions</vt:lpstr>
      <vt:lpstr>Mobile App Analytics</vt:lpstr>
      <vt:lpstr>Mobile App Analytics</vt:lpstr>
      <vt:lpstr>Case Study </vt:lpstr>
      <vt:lpstr>Social Media Analytics</vt:lpstr>
      <vt:lpstr>Social Media Analytics Techniques and Applications</vt:lpstr>
      <vt:lpstr>Social media analytics also drive business decisions</vt:lpstr>
      <vt:lpstr>Case Study -  Match Campaign to Platform </vt:lpstr>
      <vt:lpstr>Case Study – Social Analytics : Tata IQ Client</vt:lpstr>
      <vt:lpstr>Campaign Management</vt:lpstr>
      <vt:lpstr>Campaign  Management</vt:lpstr>
      <vt:lpstr>Campaign Channels</vt:lpstr>
      <vt:lpstr>Email based campaigns</vt:lpstr>
      <vt:lpstr>Email based campaigns</vt:lpstr>
      <vt:lpstr>Case Study -  Social Redemption Campaign   </vt:lpstr>
      <vt:lpstr>An Integrated View of  Customer Behaviour</vt:lpstr>
      <vt:lpstr>Power of Digital is exponential when combined with offline data</vt:lpstr>
      <vt:lpstr>Integrated Customer Profile : Digital &amp; Offline</vt:lpstr>
      <vt:lpstr>Example 1 of Integrated View : Hospitality </vt:lpstr>
      <vt:lpstr>Example 2 of Integrated View : Finance  </vt:lpstr>
      <vt:lpstr>PowerPoint Presentation</vt:lpstr>
      <vt:lpstr>PowerPoint Presentation</vt:lpstr>
      <vt:lpstr>Thank You</vt:lpstr>
      <vt:lpstr>Threats to your Data can be Conventional or Innovative</vt:lpstr>
      <vt:lpstr>Digital Data is being created at an exponential rate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of Things</dc:title>
  <dc:creator>Manbir Singh Tandon</dc:creator>
  <cp:lastModifiedBy>Rahul Mantri</cp:lastModifiedBy>
  <cp:revision>481</cp:revision>
  <dcterms:created xsi:type="dcterms:W3CDTF">2016-01-19T06:29:58Z</dcterms:created>
  <dcterms:modified xsi:type="dcterms:W3CDTF">2016-02-10T16:59:51Z</dcterms:modified>
</cp:coreProperties>
</file>